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2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37" Target="slides/slide32.xml"/><Relationship Type="http://schemas.openxmlformats.org/officeDocument/2006/relationships/slide" Id="rId19" Target="slides/slide14.xml"/><Relationship Type="http://schemas.openxmlformats.org/officeDocument/2006/relationships/slide" Id="rId36" Target="slides/slide31.xml"/><Relationship Type="http://schemas.openxmlformats.org/officeDocument/2006/relationships/slide" Id="rId18" Target="slides/slide13.xml"/><Relationship Type="http://schemas.openxmlformats.org/officeDocument/2006/relationships/slide" Id="rId17" Target="slides/slide12.xml"/><Relationship Type="http://schemas.openxmlformats.org/officeDocument/2006/relationships/slide" Id="rId16" Target="slides/slide11.xml"/><Relationship Type="http://schemas.openxmlformats.org/officeDocument/2006/relationships/slide" Id="rId15" Target="slides/slide10.xml"/><Relationship Type="http://schemas.openxmlformats.org/officeDocument/2006/relationships/slide" Id="rId14" Target="slides/slide9.xml"/><Relationship Type="http://schemas.openxmlformats.org/officeDocument/2006/relationships/slide" Id="rId30" Target="slides/slide25.xml"/><Relationship Type="http://schemas.openxmlformats.org/officeDocument/2006/relationships/slide" Id="rId12" Target="slides/slide7.xml"/><Relationship Type="http://schemas.openxmlformats.org/officeDocument/2006/relationships/slide" Id="rId31" Target="slides/slide26.xml"/><Relationship Type="http://schemas.openxmlformats.org/officeDocument/2006/relationships/slide" Id="rId13" Target="slides/slide8.xml"/><Relationship Type="http://schemas.openxmlformats.org/officeDocument/2006/relationships/slide" Id="rId10" Target="slides/slide5.xml"/><Relationship Type="http://schemas.openxmlformats.org/officeDocument/2006/relationships/slide" Id="rId11" Target="slides/slide6.xml"/><Relationship Type="http://schemas.openxmlformats.org/officeDocument/2006/relationships/slide" Id="rId34" Target="slides/slide29.xml"/><Relationship Type="http://schemas.openxmlformats.org/officeDocument/2006/relationships/slide" Id="rId35" Target="slides/slide30.xml"/><Relationship Type="http://schemas.openxmlformats.org/officeDocument/2006/relationships/slide" Id="rId32" Target="slides/slide27.xml"/><Relationship Type="http://schemas.openxmlformats.org/officeDocument/2006/relationships/slide" Id="rId33" Target="slides/slide28.xml"/><Relationship Type="http://schemas.openxmlformats.org/officeDocument/2006/relationships/slide" Id="rId29" Target="slides/slide24.xml"/><Relationship Type="http://schemas.openxmlformats.org/officeDocument/2006/relationships/slide" Id="rId26" Target="slides/slide21.xml"/><Relationship Type="http://schemas.openxmlformats.org/officeDocument/2006/relationships/slide" Id="rId25" Target="slides/slide20.xml"/><Relationship Type="http://schemas.openxmlformats.org/officeDocument/2006/relationships/slide" Id="rId28" Target="slides/slide23.xml"/><Relationship Type="http://schemas.openxmlformats.org/officeDocument/2006/relationships/slide" Id="rId27" Target="slides/slide22.xml"/><Relationship Type="http://schemas.openxmlformats.org/officeDocument/2006/relationships/presProps" Id="rId2" Target="presProps.xml"/><Relationship Type="http://schemas.openxmlformats.org/officeDocument/2006/relationships/slide" Id="rId21" Target="slides/slide16.xml"/><Relationship Type="http://schemas.openxmlformats.org/officeDocument/2006/relationships/theme" Id="rId1" Target="theme/theme3.xml"/><Relationship Type="http://schemas.openxmlformats.org/officeDocument/2006/relationships/slide" Id="rId22" Target="slides/slide17.xml"/><Relationship Type="http://schemas.openxmlformats.org/officeDocument/2006/relationships/slideMaster" Id="rId4" Target="slideMasters/slideMaster1.xml"/><Relationship Type="http://schemas.openxmlformats.org/officeDocument/2006/relationships/slide" Id="rId23" Target="slides/slide18.xml"/><Relationship Type="http://schemas.openxmlformats.org/officeDocument/2006/relationships/tableStyles" Id="rId3" Target="tableStyles.xml"/><Relationship Type="http://schemas.openxmlformats.org/officeDocument/2006/relationships/slide" Id="rId24" Target="slides/slide19.xml"/><Relationship Type="http://schemas.openxmlformats.org/officeDocument/2006/relationships/slide" Id="rId20" Target="slides/slide15.xml"/><Relationship Type="http://schemas.openxmlformats.org/officeDocument/2006/relationships/slide" Id="rId9" Target="slides/slide4.xml"/><Relationship Type="http://schemas.openxmlformats.org/officeDocument/2006/relationships/slide" Id="rId6" Target="slides/slide1.xml"/><Relationship Type="http://schemas.openxmlformats.org/officeDocument/2006/relationships/notesMaster" Id="rId5" Target="notesMasters/notesMaster1.xml"/><Relationship Type="http://schemas.openxmlformats.org/officeDocument/2006/relationships/slide" Id="rId8" Target="slides/slide3.xml"/><Relationship Type="http://schemas.openxmlformats.org/officeDocument/2006/relationships/slide" Id="rId7" Target="slides/slide2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7" id="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8" id="58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9" id="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2" id="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3" id="11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4" id="11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0" id="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1" id="12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2" id="12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7" id="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8" id="12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9" id="12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Denatured proteins for them is a constant. It comes out of nowhere. We don't model HSE instead we go from the HSF trimer to mRNA and directly to HSP70.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33" id="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4" id="13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35" id="13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0" id="1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1" id="14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2" id="14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47" id="1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8" id="14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49" id="14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54" id="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5" id="15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56" id="15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1" id="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2" id="16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63" id="16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69" id="1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0" id="17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1" id="17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76" id="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7" id="17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78" id="17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3" id="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4" id="6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5" id="6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83" id="1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4" id="18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85" id="18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0" id="1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1" id="19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2" id="19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96" id="1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7" id="19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98" id="19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03" id="2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4" id="20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05" id="20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1" id="2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2" id="21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3" id="21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17" id="2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8" id="21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19" id="21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23" id="2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4" id="22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25" id="22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0" id="2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1" id="23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32" id="23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37" id="2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8" id="23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39" id="23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44" id="2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5" id="24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46" id="24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1" id="7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1" id="2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2" id="25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3" id="25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57" id="2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8" id="25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59" id="25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263" id="26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4" id="26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265" id="26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5" id="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6" id="7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7" id="7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1" id="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2" id="8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3" id="8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9" id="8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GA is a growth hormone and tells the barley cell when to grow/release certain things. Alpha-amylase is not a part of our model.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3" id="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4" id="9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5" id="9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9" id="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0" id="10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1" id="10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5" id="10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6" id="10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7" id="10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/>
          <p:nvPr/>
        </p:nvSpPr>
        <p:spPr>
          <a:xfrm>
            <a:off y="4056001" x="381000"/>
            <a:ext cy="803275" cx="2835275"/>
          </a:xfrm>
          <a:custGeom>
            <a:pathLst>
              <a:path extrusionOk="0" h="1012" w="3572">
                <a:moveTo>
                  <a:pt y="303" x="1427"/>
                </a:moveTo>
                <a:lnTo>
                  <a:pt y="303" x="1427"/>
                </a:lnTo>
                <a:lnTo>
                  <a:pt y="0" x="1427"/>
                </a:lnTo>
                <a:lnTo>
                  <a:pt y="0" x="0"/>
                </a:lnTo>
                <a:lnTo>
                  <a:pt y="594" x="0"/>
                </a:lnTo>
                <a:lnTo>
                  <a:pt y="594" x="0"/>
                </a:lnTo>
                <a:lnTo>
                  <a:pt y="615" x="0"/>
                </a:lnTo>
                <a:lnTo>
                  <a:pt y="636" x="1"/>
                </a:lnTo>
                <a:lnTo>
                  <a:pt y="658" x="5"/>
                </a:lnTo>
                <a:lnTo>
                  <a:pt y="679" x="10"/>
                </a:lnTo>
                <a:lnTo>
                  <a:pt y="698" x="16"/>
                </a:lnTo>
                <a:lnTo>
                  <a:pt y="718" x="23"/>
                </a:lnTo>
                <a:lnTo>
                  <a:pt y="738" x="31"/>
                </a:lnTo>
                <a:lnTo>
                  <a:pt y="757" x="39"/>
                </a:lnTo>
                <a:lnTo>
                  <a:pt y="775" x="49"/>
                </a:lnTo>
                <a:lnTo>
                  <a:pt y="793" x="60"/>
                </a:lnTo>
                <a:lnTo>
                  <a:pt y="811" x="73"/>
                </a:lnTo>
                <a:lnTo>
                  <a:pt y="827" x="86"/>
                </a:lnTo>
                <a:lnTo>
                  <a:pt y="844" x="99"/>
                </a:lnTo>
                <a:lnTo>
                  <a:pt y="860" x="114"/>
                </a:lnTo>
                <a:lnTo>
                  <a:pt y="875" x="130"/>
                </a:lnTo>
                <a:lnTo>
                  <a:pt y="889" x="147"/>
                </a:lnTo>
                <a:lnTo>
                  <a:pt y="902" x="165"/>
                </a:lnTo>
                <a:lnTo>
                  <a:pt y="917" x="183"/>
                </a:lnTo>
                <a:lnTo>
                  <a:pt y="929" x="202"/>
                </a:lnTo>
                <a:lnTo>
                  <a:pt y="940" x="222"/>
                </a:lnTo>
                <a:lnTo>
                  <a:pt y="951" x="243"/>
                </a:lnTo>
                <a:lnTo>
                  <a:pt y="961" x="264"/>
                </a:lnTo>
                <a:lnTo>
                  <a:pt y="971" x="285"/>
                </a:lnTo>
                <a:lnTo>
                  <a:pt y="979" x="308"/>
                </a:lnTo>
                <a:lnTo>
                  <a:pt y="986" x="331"/>
                </a:lnTo>
                <a:lnTo>
                  <a:pt y="992" x="354"/>
                </a:lnTo>
                <a:lnTo>
                  <a:pt y="999" x="378"/>
                </a:lnTo>
                <a:lnTo>
                  <a:pt y="1004" x="403"/>
                </a:lnTo>
                <a:lnTo>
                  <a:pt y="1007" x="427"/>
                </a:lnTo>
                <a:lnTo>
                  <a:pt y="1010" x="454"/>
                </a:lnTo>
                <a:lnTo>
                  <a:pt y="1012" x="478"/>
                </a:lnTo>
                <a:lnTo>
                  <a:pt y="1012" x="504"/>
                </a:lnTo>
                <a:lnTo>
                  <a:pt y="1012" x="3572"/>
                </a:lnTo>
                <a:lnTo>
                  <a:pt y="760" x="3572"/>
                </a:lnTo>
                <a:lnTo>
                  <a:pt y="760" x="1882"/>
                </a:lnTo>
                <a:lnTo>
                  <a:pt y="760" x="1882"/>
                </a:lnTo>
                <a:lnTo>
                  <a:pt y="759" x="1859"/>
                </a:lnTo>
                <a:lnTo>
                  <a:pt y="757" x="1836"/>
                </a:lnTo>
                <a:lnTo>
                  <a:pt y="754" x="1814"/>
                </a:lnTo>
                <a:lnTo>
                  <a:pt y="751" x="1791"/>
                </a:lnTo>
                <a:lnTo>
                  <a:pt y="746" x="1768"/>
                </a:lnTo>
                <a:lnTo>
                  <a:pt y="739" x="1747"/>
                </a:lnTo>
                <a:lnTo>
                  <a:pt y="733" x="1725"/>
                </a:lnTo>
                <a:lnTo>
                  <a:pt y="724" x="1704"/>
                </a:lnTo>
                <a:lnTo>
                  <a:pt y="715" x="1685"/>
                </a:lnTo>
                <a:lnTo>
                  <a:pt y="705" x="1665"/>
                </a:lnTo>
                <a:lnTo>
                  <a:pt y="693" x="1645"/>
                </a:lnTo>
                <a:lnTo>
                  <a:pt y="682" x="1627"/>
                </a:lnTo>
                <a:lnTo>
                  <a:pt y="669" x="1609"/>
                </a:lnTo>
                <a:lnTo>
                  <a:pt y="656" x="1592"/>
                </a:lnTo>
                <a:lnTo>
                  <a:pt y="641" x="1575"/>
                </a:lnTo>
                <a:lnTo>
                  <a:pt y="627" x="1560"/>
                </a:lnTo>
                <a:lnTo>
                  <a:pt y="610" x="1544"/>
                </a:lnTo>
                <a:lnTo>
                  <a:pt y="594" x="1529"/>
                </a:lnTo>
                <a:lnTo>
                  <a:pt y="576" x="1516"/>
                </a:lnTo>
                <a:lnTo>
                  <a:pt y="558" x="1503"/>
                </a:lnTo>
                <a:lnTo>
                  <a:pt y="540" x="1492"/>
                </a:lnTo>
                <a:lnTo>
                  <a:pt y="520" x="1480"/>
                </a:lnTo>
                <a:lnTo>
                  <a:pt y="501" x="1471"/>
                </a:lnTo>
                <a:lnTo>
                  <a:pt y="481" x="1463"/>
                </a:lnTo>
                <a:lnTo>
                  <a:pt y="460" x="1454"/>
                </a:lnTo>
                <a:lnTo>
                  <a:pt y="439" x="1446"/>
                </a:lnTo>
                <a:lnTo>
                  <a:pt y="418" x="1440"/>
                </a:lnTo>
                <a:lnTo>
                  <a:pt y="395" x="1435"/>
                </a:lnTo>
                <a:lnTo>
                  <a:pt y="372" x="1432"/>
                </a:lnTo>
                <a:lnTo>
                  <a:pt y="349" x="1428"/>
                </a:lnTo>
                <a:lnTo>
                  <a:pt y="326" x="1427"/>
                </a:lnTo>
                <a:lnTo>
                  <a:pt y="303" x="1427"/>
                </a:lnTo>
                <a:lnTo>
                  <a:pt y="303" x="1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9" id="9"/>
          <p:cNvSpPr/>
          <p:nvPr/>
        </p:nvSpPr>
        <p:spPr>
          <a:xfrm>
            <a:off y="4659251" x="6781800"/>
            <a:ext cy="736601" cx="1903412"/>
          </a:xfrm>
          <a:custGeom>
            <a:pathLst>
              <a:path extrusionOk="0" h="927" w="2398">
                <a:moveTo>
                  <a:pt y="708" x="971"/>
                </a:moveTo>
                <a:lnTo>
                  <a:pt y="708" x="971"/>
                </a:lnTo>
                <a:lnTo>
                  <a:pt y="927" x="971"/>
                </a:lnTo>
                <a:lnTo>
                  <a:pt y="927" x="2398"/>
                </a:lnTo>
                <a:lnTo>
                  <a:pt y="418" x="2398"/>
                </a:lnTo>
                <a:lnTo>
                  <a:pt y="418" x="2398"/>
                </a:lnTo>
                <a:lnTo>
                  <a:pt y="395" x="2398"/>
                </a:lnTo>
                <a:lnTo>
                  <a:pt y="374" x="2395"/>
                </a:lnTo>
                <a:lnTo>
                  <a:pt y="354" x="2392"/>
                </a:lnTo>
                <a:lnTo>
                  <a:pt y="333" x="2389"/>
                </a:lnTo>
                <a:lnTo>
                  <a:pt y="313" x="2382"/>
                </a:lnTo>
                <a:lnTo>
                  <a:pt y="294" x="2375"/>
                </a:lnTo>
                <a:lnTo>
                  <a:pt y="274" x="2367"/>
                </a:lnTo>
                <a:lnTo>
                  <a:pt y="254" x="2359"/>
                </a:lnTo>
                <a:lnTo>
                  <a:pt y="236" x="2348"/>
                </a:lnTo>
                <a:lnTo>
                  <a:pt y="219" x="2338"/>
                </a:lnTo>
                <a:lnTo>
                  <a:pt y="201" x="2325"/>
                </a:lnTo>
                <a:lnTo>
                  <a:pt y="184" x="2312"/>
                </a:lnTo>
                <a:lnTo>
                  <a:pt y="168" x="2299"/>
                </a:lnTo>
                <a:lnTo>
                  <a:pt y="152" x="2282"/>
                </a:lnTo>
                <a:lnTo>
                  <a:pt y="137" x="2268"/>
                </a:lnTo>
                <a:lnTo>
                  <a:pt y="122" x="2250"/>
                </a:lnTo>
                <a:lnTo>
                  <a:pt y="108" x="2233"/>
                </a:lnTo>
                <a:lnTo>
                  <a:pt y="94" x="2214"/>
                </a:lnTo>
                <a:lnTo>
                  <a:pt y="83" x="2196"/>
                </a:lnTo>
                <a:lnTo>
                  <a:pt y="70" x="2176"/>
                </a:lnTo>
                <a:lnTo>
                  <a:pt y="60" x="2155"/>
                </a:lnTo>
                <a:lnTo>
                  <a:pt y="50" x="2134"/>
                </a:lnTo>
                <a:lnTo>
                  <a:pt y="41" x="2113"/>
                </a:lnTo>
                <a:lnTo>
                  <a:pt y="32" x="2090"/>
                </a:lnTo>
                <a:lnTo>
                  <a:pt y="24" x="2067"/>
                </a:lnTo>
                <a:lnTo>
                  <a:pt y="18" x="2044"/>
                </a:lnTo>
                <a:lnTo>
                  <a:pt y="13" x="2020"/>
                </a:lnTo>
                <a:lnTo>
                  <a:pt y="8" x="1995"/>
                </a:lnTo>
                <a:lnTo>
                  <a:pt y="5" x="1971"/>
                </a:lnTo>
                <a:lnTo>
                  <a:pt y="1" x="1944"/>
                </a:lnTo>
                <a:lnTo>
                  <a:pt y="0" x="1920"/>
                </a:lnTo>
                <a:lnTo>
                  <a:pt y="0" x="1894"/>
                </a:lnTo>
                <a:lnTo>
                  <a:pt y="0" x="0"/>
                </a:lnTo>
                <a:lnTo>
                  <a:pt y="251" x="0"/>
                </a:lnTo>
                <a:lnTo>
                  <a:pt y="251" x="514"/>
                </a:lnTo>
                <a:lnTo>
                  <a:pt y="251" x="514"/>
                </a:lnTo>
                <a:lnTo>
                  <a:pt y="251" x="539"/>
                </a:lnTo>
                <a:lnTo>
                  <a:pt y="254" x="562"/>
                </a:lnTo>
                <a:lnTo>
                  <a:pt y="256" x="585"/>
                </a:lnTo>
                <a:lnTo>
                  <a:pt y="261" x="607"/>
                </a:lnTo>
                <a:lnTo>
                  <a:pt y="266" x="629"/>
                </a:lnTo>
                <a:lnTo>
                  <a:pt y="272" x="651"/>
                </a:lnTo>
                <a:lnTo>
                  <a:pt y="279" x="673"/>
                </a:lnTo>
                <a:lnTo>
                  <a:pt y="287" x="692"/>
                </a:lnTo>
                <a:lnTo>
                  <a:pt y="297" x="713"/>
                </a:lnTo>
                <a:lnTo>
                  <a:pt y="307" x="733"/>
                </a:lnTo>
                <a:lnTo>
                  <a:pt y="318" x="753"/>
                </a:lnTo>
                <a:lnTo>
                  <a:pt y="330" x="771"/>
                </a:lnTo>
                <a:lnTo>
                  <a:pt y="343" x="789"/>
                </a:lnTo>
                <a:lnTo>
                  <a:pt y="356" x="805"/>
                </a:lnTo>
                <a:lnTo>
                  <a:pt y="370" x="823"/>
                </a:lnTo>
                <a:lnTo>
                  <a:pt y="385" x="838"/>
                </a:lnTo>
                <a:lnTo>
                  <a:pt y="401" x="854"/>
                </a:lnTo>
                <a:lnTo>
                  <a:pt y="418" x="867"/>
                </a:lnTo>
                <a:lnTo>
                  <a:pt y="434" x="882"/>
                </a:lnTo>
                <a:lnTo>
                  <a:pt y="452" x="893"/>
                </a:lnTo>
                <a:lnTo>
                  <a:pt y="472" x="906"/>
                </a:lnTo>
                <a:lnTo>
                  <a:pt y="491" x="918"/>
                </a:lnTo>
                <a:lnTo>
                  <a:pt y="511" x="927"/>
                </a:lnTo>
                <a:lnTo>
                  <a:pt y="530" x="936"/>
                </a:lnTo>
                <a:lnTo>
                  <a:pt y="552" x="944"/>
                </a:lnTo>
                <a:lnTo>
                  <a:pt y="573" x="952"/>
                </a:lnTo>
                <a:lnTo>
                  <a:pt y="594" x="957"/>
                </a:lnTo>
                <a:lnTo>
                  <a:pt y="617" x="963"/>
                </a:lnTo>
                <a:lnTo>
                  <a:pt y="638" x="967"/>
                </a:lnTo>
                <a:lnTo>
                  <a:pt y="661" x="970"/>
                </a:lnTo>
                <a:lnTo>
                  <a:pt y="685" x="971"/>
                </a:lnTo>
                <a:lnTo>
                  <a:pt y="708" x="971"/>
                </a:lnTo>
                <a:lnTo>
                  <a:pt y="708" x="9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0" id="10"/>
          <p:cNvSpPr/>
          <p:nvPr/>
        </p:nvSpPr>
        <p:spPr>
          <a:xfrm>
            <a:off y="0" x="381000"/>
            <a:ext cy="3962399" cx="11366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1" id="11"/>
          <p:cNvSpPr/>
          <p:nvPr/>
        </p:nvSpPr>
        <p:spPr>
          <a:xfrm>
            <a:off y="4659251" x="3268663"/>
            <a:ext cy="200099" cx="1700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2" id="12"/>
          <p:cNvSpPr/>
          <p:nvPr/>
        </p:nvSpPr>
        <p:spPr>
          <a:xfrm>
            <a:off y="4659251" x="5021262"/>
            <a:ext cy="200099" cx="16841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3" id="13"/>
          <p:cNvSpPr/>
          <p:nvPr/>
        </p:nvSpPr>
        <p:spPr>
          <a:xfrm>
            <a:off y="5449826" x="7546975"/>
            <a:ext cy="1409700" cx="1139824"/>
          </a:xfrm>
          <a:custGeom>
            <a:pathLst>
              <a:path extrusionOk="0" h="1776" w="1437">
                <a:moveTo>
                  <a:pt y="1776" x="1435"/>
                </a:moveTo>
                <a:lnTo>
                  <a:pt y="1776" x="0"/>
                </a:lnTo>
                <a:lnTo>
                  <a:pt y="0" x="2"/>
                </a:lnTo>
                <a:lnTo>
                  <a:pt y="0" x="1437"/>
                </a:lnTo>
                <a:lnTo>
                  <a:pt y="1776" x="14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4" id="14"/>
          <p:cNvSpPr txBox="1"/>
          <p:nvPr>
            <p:ph type="ctrTitle"/>
          </p:nvPr>
        </p:nvSpPr>
        <p:spPr>
          <a:xfrm>
            <a:off y="2916233" x="2220060"/>
            <a:ext cy="1650599" cx="47100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subTitle" idx="1"/>
          </p:nvPr>
        </p:nvSpPr>
        <p:spPr>
          <a:xfrm>
            <a:off y="4974907" x="2220060"/>
            <a:ext cy="884999" cx="47100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52400" algn="ctr" marL="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None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6" id="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" id="17"/>
          <p:cNvSpPr/>
          <p:nvPr/>
        </p:nvSpPr>
        <p:spPr>
          <a:xfrm>
            <a:off y="1371600" x="152401"/>
            <a:ext cy="3182937" cx="2208212"/>
          </a:xfrm>
          <a:custGeom>
            <a:pathLst>
              <a:path extrusionOk="0" h="4010" w="2782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8" id="18"/>
          <p:cNvSpPr/>
          <p:nvPr/>
        </p:nvSpPr>
        <p:spPr>
          <a:xfrm>
            <a:off y="4641850" x="152401"/>
            <a:ext cy="2216099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19" id="19"/>
          <p:cNvSpPr/>
          <p:nvPr/>
        </p:nvSpPr>
        <p:spPr>
          <a:xfrm>
            <a:off y="137160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0" id="20"/>
          <p:cNvSpPr/>
          <p:nvPr/>
        </p:nvSpPr>
        <p:spPr>
          <a:xfrm>
            <a:off y="137160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1" id="21"/>
          <p:cNvSpPr/>
          <p:nvPr/>
        </p:nvSpPr>
        <p:spPr>
          <a:xfrm>
            <a:off y="137160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2" id="22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457200" marL="457200" rtl="0">
              <a:defRPr>
                <a:solidFill>
                  <a:schemeClr val="lt2"/>
                </a:solidFill>
              </a:defRPr>
            </a:lvl1pPr>
            <a:lvl2pPr indent="-342900" marL="800100" rtl="0">
              <a:defRPr>
                <a:solidFill>
                  <a:schemeClr val="lt2"/>
                </a:solidFill>
              </a:defRPr>
            </a:lvl2pPr>
            <a:lvl3pPr indent="-342900" marL="1257300" rtl="0">
              <a:defRPr>
                <a:solidFill>
                  <a:schemeClr val="lt2"/>
                </a:solidFill>
              </a:defRPr>
            </a:lvl3pPr>
            <a:lvl4pPr indent="-285750" marL="1657350" rtl="0">
              <a:defRPr>
                <a:solidFill>
                  <a:schemeClr val="lt2"/>
                </a:solidFill>
              </a:defRPr>
            </a:lvl4pPr>
            <a:lvl5pPr indent="-285750" marL="2114550" rtl="0">
              <a:defRPr sz="1800">
                <a:solidFill>
                  <a:schemeClr val="lt2"/>
                </a:solidFill>
              </a:defRPr>
            </a:lvl5pPr>
            <a:lvl6pPr indent="-285750" marL="2571750" rtl="0">
              <a:defRPr sz="1800">
                <a:solidFill>
                  <a:schemeClr val="lt2"/>
                </a:solidFill>
              </a:defRPr>
            </a:lvl6pPr>
            <a:lvl7pPr indent="-285750" marL="3028950" rtl="0">
              <a:defRPr sz="1800">
                <a:solidFill>
                  <a:schemeClr val="lt2"/>
                </a:solidFill>
              </a:defRPr>
            </a:lvl7pPr>
            <a:lvl8pPr indent="-285750" marL="3486150" rtl="0">
              <a:defRPr sz="1800">
                <a:solidFill>
                  <a:schemeClr val="lt2"/>
                </a:solidFill>
              </a:defRPr>
            </a:lvl8pPr>
            <a:lvl9pPr indent="-285750" marL="3943350" rtl="0"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name="Shape 23" id="23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24" id="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" id="25"/>
          <p:cNvSpPr/>
          <p:nvPr/>
        </p:nvSpPr>
        <p:spPr>
          <a:xfrm>
            <a:off y="1371600" x="152401"/>
            <a:ext cy="3182937" cx="2208212"/>
          </a:xfrm>
          <a:custGeom>
            <a:pathLst>
              <a:path extrusionOk="0" h="4010" w="2782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6" id="26"/>
          <p:cNvSpPr/>
          <p:nvPr/>
        </p:nvSpPr>
        <p:spPr>
          <a:xfrm>
            <a:off y="4641850" x="152401"/>
            <a:ext cy="2216099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7" id="27"/>
          <p:cNvSpPr/>
          <p:nvPr/>
        </p:nvSpPr>
        <p:spPr>
          <a:xfrm>
            <a:off y="137160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8" id="28"/>
          <p:cNvSpPr/>
          <p:nvPr/>
        </p:nvSpPr>
        <p:spPr>
          <a:xfrm>
            <a:off y="137160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29" id="29"/>
          <p:cNvSpPr/>
          <p:nvPr/>
        </p:nvSpPr>
        <p:spPr>
          <a:xfrm>
            <a:off y="137160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0" id="30"/>
          <p:cNvSpPr txBox="1"/>
          <p:nvPr>
            <p:ph type="body" idx="1"/>
          </p:nvPr>
        </p:nvSpPr>
        <p:spPr>
          <a:xfrm>
            <a:off y="1579562" x="854948"/>
            <a:ext cy="4988100" cx="3859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457200" marL="457200" rtl="0">
              <a:defRPr>
                <a:solidFill>
                  <a:schemeClr val="lt2"/>
                </a:solidFill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>
                <a:solidFill>
                  <a:schemeClr val="lt2"/>
                </a:solidFill>
              </a:defRPr>
            </a:lvl6pPr>
            <a:lvl7pPr rtl="0">
              <a:defRPr sz="1800">
                <a:solidFill>
                  <a:schemeClr val="lt2"/>
                </a:solidFill>
              </a:defRPr>
            </a:lvl7pPr>
            <a:lvl8pPr rtl="0">
              <a:defRPr sz="1800">
                <a:solidFill>
                  <a:schemeClr val="lt2"/>
                </a:solidFill>
              </a:defRPr>
            </a:lvl8pPr>
            <a:lvl9pPr rtl="0"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name="Shape 31" id="31"/>
          <p:cNvSpPr txBox="1"/>
          <p:nvPr>
            <p:ph type="body" idx="2"/>
          </p:nvPr>
        </p:nvSpPr>
        <p:spPr>
          <a:xfrm>
            <a:off y="1579562" x="4827083"/>
            <a:ext cy="4988100" cx="3859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457200" marL="457200" rtl="0">
              <a:defRPr>
                <a:solidFill>
                  <a:schemeClr val="lt2"/>
                </a:solidFill>
              </a:defRPr>
            </a:lvl1pPr>
            <a:lvl2pPr rtl="0">
              <a:defRPr>
                <a:solidFill>
                  <a:schemeClr val="lt2"/>
                </a:solidFill>
              </a:defRPr>
            </a:lvl2pPr>
            <a:lvl3pPr rtl="0">
              <a:defRPr>
                <a:solidFill>
                  <a:schemeClr val="lt2"/>
                </a:solidFill>
              </a:defRPr>
            </a:lvl3pPr>
            <a:lvl4pPr rtl="0">
              <a:defRPr>
                <a:solidFill>
                  <a:schemeClr val="lt2"/>
                </a:solidFill>
              </a:defRPr>
            </a:lvl4pPr>
            <a:lvl5pPr rtl="0">
              <a:defRPr sz="1800">
                <a:solidFill>
                  <a:schemeClr val="lt2"/>
                </a:solidFill>
              </a:defRPr>
            </a:lvl5pPr>
            <a:lvl6pPr rtl="0">
              <a:defRPr sz="1800">
                <a:solidFill>
                  <a:schemeClr val="lt2"/>
                </a:solidFill>
              </a:defRPr>
            </a:lvl6pPr>
            <a:lvl7pPr rtl="0">
              <a:defRPr sz="1800">
                <a:solidFill>
                  <a:schemeClr val="lt2"/>
                </a:solidFill>
              </a:defRPr>
            </a:lvl7pPr>
            <a:lvl8pPr rtl="0">
              <a:defRPr sz="1800">
                <a:solidFill>
                  <a:schemeClr val="lt2"/>
                </a:solidFill>
              </a:defRPr>
            </a:lvl8pPr>
            <a:lvl9pPr rtl="0">
              <a:defRPr sz="18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name="Shape 32" id="3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33" id="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4" id="34"/>
          <p:cNvSpPr/>
          <p:nvPr/>
        </p:nvSpPr>
        <p:spPr>
          <a:xfrm>
            <a:off y="1371600" x="152401"/>
            <a:ext cy="3182937" cx="2208212"/>
          </a:xfrm>
          <a:custGeom>
            <a:pathLst>
              <a:path extrusionOk="0" h="4010" w="2782">
                <a:moveTo>
                  <a:pt y="719" x="635"/>
                </a:moveTo>
                <a:lnTo>
                  <a:pt y="719" x="635"/>
                </a:lnTo>
                <a:lnTo>
                  <a:pt y="4010" x="635"/>
                </a:lnTo>
                <a:lnTo>
                  <a:pt y="4010" x="0"/>
                </a:lnTo>
                <a:lnTo>
                  <a:pt y="418" x="0"/>
                </a:lnTo>
                <a:lnTo>
                  <a:pt y="418" x="0"/>
                </a:lnTo>
                <a:lnTo>
                  <a:pt y="397" x="0"/>
                </a:lnTo>
                <a:lnTo>
                  <a:pt y="376" x="2"/>
                </a:lnTo>
                <a:lnTo>
                  <a:pt y="355" x="5"/>
                </a:lnTo>
                <a:lnTo>
                  <a:pt y="333" x="10"/>
                </a:lnTo>
                <a:lnTo>
                  <a:pt y="314" x="15"/>
                </a:lnTo>
                <a:lnTo>
                  <a:pt y="294" x="21"/>
                </a:lnTo>
                <a:lnTo>
                  <a:pt y="275" x="29"/>
                </a:lnTo>
                <a:lnTo>
                  <a:pt y="255" x="39"/>
                </a:lnTo>
                <a:lnTo>
                  <a:pt y="237" x="49"/>
                </a:lnTo>
                <a:lnTo>
                  <a:pt y="219" x="60"/>
                </a:lnTo>
                <a:lnTo>
                  <a:pt y="201" x="72"/>
                </a:lnTo>
                <a:lnTo>
                  <a:pt y="185" x="85"/>
                </a:lnTo>
                <a:lnTo>
                  <a:pt y="169" x="100"/>
                </a:lnTo>
                <a:lnTo>
                  <a:pt y="152" x="114"/>
                </a:lnTo>
                <a:lnTo>
                  <a:pt y="137" x="131"/>
                </a:lnTo>
                <a:lnTo>
                  <a:pt y="123" x="147"/>
                </a:lnTo>
                <a:lnTo>
                  <a:pt y="110" x="165"/>
                </a:lnTo>
                <a:lnTo>
                  <a:pt y="97" x="183"/>
                </a:lnTo>
                <a:lnTo>
                  <a:pt y="84" x="202"/>
                </a:lnTo>
                <a:lnTo>
                  <a:pt y="72" x="222"/>
                </a:lnTo>
                <a:lnTo>
                  <a:pt y="61" x="242"/>
                </a:lnTo>
                <a:lnTo>
                  <a:pt y="51" x="263"/>
                </a:lnTo>
                <a:lnTo>
                  <a:pt y="41" x="286"/>
                </a:lnTo>
                <a:lnTo>
                  <a:pt y="33" x="307"/>
                </a:lnTo>
                <a:lnTo>
                  <a:pt y="26" x="330"/>
                </a:lnTo>
                <a:lnTo>
                  <a:pt y="20" x="354"/>
                </a:lnTo>
                <a:lnTo>
                  <a:pt y="13" x="379"/>
                </a:lnTo>
                <a:lnTo>
                  <a:pt y="9" x="403"/>
                </a:lnTo>
                <a:lnTo>
                  <a:pt y="5" x="428"/>
                </a:lnTo>
                <a:lnTo>
                  <a:pt y="4" x="452"/>
                </a:lnTo>
                <a:lnTo>
                  <a:pt y="2" x="478"/>
                </a:lnTo>
                <a:lnTo>
                  <a:pt y="0" x="504"/>
                </a:lnTo>
                <a:lnTo>
                  <a:pt y="0" x="2782"/>
                </a:lnTo>
                <a:lnTo>
                  <a:pt y="263" x="2782"/>
                </a:lnTo>
                <a:lnTo>
                  <a:pt y="263" x="1092"/>
                </a:lnTo>
                <a:lnTo>
                  <a:pt y="263" x="1092"/>
                </a:lnTo>
                <a:lnTo>
                  <a:pt y="263" x="1069"/>
                </a:lnTo>
                <a:lnTo>
                  <a:pt y="265" x="1045"/>
                </a:lnTo>
                <a:lnTo>
                  <a:pt y="268" x="1022"/>
                </a:lnTo>
                <a:lnTo>
                  <a:pt y="271" x="1001"/>
                </a:lnTo>
                <a:lnTo>
                  <a:pt y="276" x="978"/>
                </a:lnTo>
                <a:lnTo>
                  <a:pt y="283" x="957"/>
                </a:lnTo>
                <a:lnTo>
                  <a:pt y="291" x="935"/>
                </a:lnTo>
                <a:lnTo>
                  <a:pt y="299" x="914"/>
                </a:lnTo>
                <a:lnTo>
                  <a:pt y="307" x="895"/>
                </a:lnTo>
                <a:lnTo>
                  <a:pt y="317" x="875"/>
                </a:lnTo>
                <a:lnTo>
                  <a:pt y="329" x="855"/>
                </a:lnTo>
                <a:lnTo>
                  <a:pt y="340" x="838"/>
                </a:lnTo>
                <a:lnTo>
                  <a:pt y="353" x="820"/>
                </a:lnTo>
                <a:lnTo>
                  <a:pt y="368" x="802"/>
                </a:lnTo>
                <a:lnTo>
                  <a:pt y="381" x="785"/>
                </a:lnTo>
                <a:lnTo>
                  <a:pt y="397" x="769"/>
                </a:lnTo>
                <a:lnTo>
                  <a:pt y="412" x="754"/>
                </a:lnTo>
                <a:lnTo>
                  <a:pt y="428" x="740"/>
                </a:lnTo>
                <a:lnTo>
                  <a:pt y="446" x="727"/>
                </a:lnTo>
                <a:lnTo>
                  <a:pt y="464" x="713"/>
                </a:lnTo>
                <a:lnTo>
                  <a:pt y="482" x="702"/>
                </a:lnTo>
                <a:lnTo>
                  <a:pt y="502" x="691"/>
                </a:lnTo>
                <a:lnTo>
                  <a:pt y="521" x="681"/>
                </a:lnTo>
                <a:lnTo>
                  <a:pt y="542" x="671"/>
                </a:lnTo>
                <a:lnTo>
                  <a:pt y="562" x="663"/>
                </a:lnTo>
                <a:lnTo>
                  <a:pt y="583" x="656"/>
                </a:lnTo>
                <a:lnTo>
                  <a:pt y="606" x="650"/>
                </a:lnTo>
                <a:lnTo>
                  <a:pt y="627" x="645"/>
                </a:lnTo>
                <a:lnTo>
                  <a:pt y="650" x="640"/>
                </a:lnTo>
                <a:lnTo>
                  <a:pt y="673" x="638"/>
                </a:lnTo>
                <a:lnTo>
                  <a:pt y="696" x="637"/>
                </a:lnTo>
                <a:lnTo>
                  <a:pt y="719" x="635"/>
                </a:lnTo>
                <a:lnTo>
                  <a:pt y="719" x="6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5" id="35"/>
          <p:cNvSpPr/>
          <p:nvPr/>
        </p:nvSpPr>
        <p:spPr>
          <a:xfrm>
            <a:off y="4641850" x="152401"/>
            <a:ext cy="2216099" cx="4985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6" id="36"/>
          <p:cNvSpPr/>
          <p:nvPr/>
        </p:nvSpPr>
        <p:spPr>
          <a:xfrm>
            <a:off y="137160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7" id="37"/>
          <p:cNvSpPr/>
          <p:nvPr/>
        </p:nvSpPr>
        <p:spPr>
          <a:xfrm>
            <a:off y="137160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8" id="38"/>
          <p:cNvSpPr/>
          <p:nvPr/>
        </p:nvSpPr>
        <p:spPr>
          <a:xfrm>
            <a:off y="137160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39" id="39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/>
          <p:nvPr/>
        </p:nvSpPr>
        <p:spPr>
          <a:xfrm rot="10800000" flipH="1">
            <a:off y="5333978" x="228600"/>
            <a:ext cy="1527698" cx="2208225"/>
          </a:xfrm>
          <a:custGeom>
            <a:pathLst>
              <a:path extrusionOk="0" h="18832" w="10000">
                <a:moveTo>
                  <a:pt y="11895" x="2283"/>
                </a:moveTo>
                <a:lnTo>
                  <a:pt y="11895" x="2283"/>
                </a:lnTo>
                <a:cubicBezTo>
                  <a:pt y="7997" x="2258"/>
                  <a:pt y="3898" x="2271"/>
                  <a:pt y="0" x="2246"/>
                </a:cubicBezTo>
                <a:lnTo>
                  <a:pt y="98" x="37"/>
                </a:lnTo>
                <a:cubicBezTo>
                  <a:pt y="4986" x="25"/>
                  <a:pt y="9874" x="12"/>
                  <a:pt y="14762" x="0"/>
                </a:cubicBezTo>
                <a:lnTo>
                  <a:pt y="14762" x="0"/>
                </a:lnTo>
                <a:lnTo>
                  <a:pt y="14967" x="0"/>
                </a:lnTo>
                <a:cubicBezTo>
                  <a:pt y="15036" x="2"/>
                  <a:pt y="15104" x="5"/>
                  <a:pt y="15173" x="7"/>
                </a:cubicBezTo>
                <a:cubicBezTo>
                  <a:pt y="15241" x="11"/>
                  <a:pt y="15310" x="14"/>
                  <a:pt y="15378" x="18"/>
                </a:cubicBezTo>
                <a:cubicBezTo>
                  <a:pt y="15443" x="24"/>
                  <a:pt y="15509" x="30"/>
                  <a:pt y="15574" x="36"/>
                </a:cubicBezTo>
                <a:cubicBezTo>
                  <a:pt y="15642" x="42"/>
                  <a:pt y="15711" x="48"/>
                  <a:pt y="15779" x="54"/>
                </a:cubicBezTo>
                <a:cubicBezTo>
                  <a:pt y="15844" x="61"/>
                  <a:pt y="15910" x="68"/>
                  <a:pt y="15975" x="75"/>
                </a:cubicBezTo>
                <a:cubicBezTo>
                  <a:pt y="16037" x="85"/>
                  <a:pt y="16099" x="94"/>
                  <a:pt y="16161" x="104"/>
                </a:cubicBezTo>
                <a:cubicBezTo>
                  <a:pt y="16220" x="116"/>
                  <a:pt y="16278" x="128"/>
                  <a:pt y="16337" x="140"/>
                </a:cubicBezTo>
                <a:cubicBezTo>
                  <a:pt y="16402" x="152"/>
                  <a:pt y="16468" x="164"/>
                  <a:pt y="16533" x="176"/>
                </a:cubicBezTo>
                <a:cubicBezTo>
                  <a:pt y="16592" x="189"/>
                  <a:pt y="16650" x="203"/>
                  <a:pt y="16709" x="216"/>
                </a:cubicBezTo>
                <a:cubicBezTo>
                  <a:pt y="16761" x="230"/>
                  <a:pt y="16813" x="245"/>
                  <a:pt y="16865" x="259"/>
                </a:cubicBezTo>
                <a:cubicBezTo>
                  <a:pt y="16924" x="275"/>
                  <a:pt y="16982" x="290"/>
                  <a:pt y="17041" x="306"/>
                </a:cubicBezTo>
                <a:cubicBezTo>
                  <a:pt y="17097" x="324"/>
                  <a:pt y="17152" x="341"/>
                  <a:pt y="17208" x="359"/>
                </a:cubicBezTo>
                <a:cubicBezTo>
                  <a:pt y="17254" x="376"/>
                  <a:pt y="17299" x="393"/>
                  <a:pt y="17345" x="410"/>
                </a:cubicBezTo>
                <a:cubicBezTo>
                  <a:pt y="17400" x="430"/>
                  <a:pt y="17456" x="451"/>
                  <a:pt y="17511" x="471"/>
                </a:cubicBezTo>
                <a:cubicBezTo>
                  <a:pt y="17557" x="490"/>
                  <a:pt y="17602" x="509"/>
                  <a:pt y="17648" x="528"/>
                </a:cubicBezTo>
                <a:cubicBezTo>
                  <a:pt y="17690" x="550"/>
                  <a:pt y="17733" x="571"/>
                  <a:pt y="17775" x="593"/>
                </a:cubicBezTo>
                <a:cubicBezTo>
                  <a:pt y="17817" x="615"/>
                  <a:pt y="17860" x="636"/>
                  <a:pt y="17902" x="658"/>
                </a:cubicBezTo>
                <a:cubicBezTo>
                  <a:pt y="17945" x="681"/>
                  <a:pt y="17987" x="703"/>
                  <a:pt y="18030" x="726"/>
                </a:cubicBezTo>
                <a:lnTo>
                  <a:pt y="18147" x="798"/>
                </a:lnTo>
                <a:cubicBezTo>
                  <a:pt y="18180" x="822"/>
                  <a:pt y="18212" x="846"/>
                  <a:pt y="18245" x="870"/>
                </a:cubicBezTo>
                <a:lnTo>
                  <a:pt y="18353" x="945"/>
                </a:lnTo>
                <a:cubicBezTo>
                  <a:pt y="18379" x="973"/>
                  <a:pt y="18405" x="1000"/>
                  <a:pt y="18431" x="1028"/>
                </a:cubicBezTo>
                <a:cubicBezTo>
                  <a:pt y="18457" x="1053"/>
                  <a:pt y="18483" x="1079"/>
                  <a:pt y="18509" x="1104"/>
                </a:cubicBezTo>
                <a:lnTo>
                  <a:pt y="18597" x="1186"/>
                </a:lnTo>
                <a:lnTo>
                  <a:pt y="18656" x="1272"/>
                </a:lnTo>
                <a:cubicBezTo>
                  <a:pt y="18672" x="1302"/>
                  <a:pt y="18689" x="1332"/>
                  <a:pt y="18705" x="1362"/>
                </a:cubicBezTo>
                <a:cubicBezTo>
                  <a:pt y="18721" x="1391"/>
                  <a:pt y="18738" x="1420"/>
                  <a:pt y="18754" x="1449"/>
                </a:cubicBezTo>
                <a:cubicBezTo>
                  <a:pt y="18770" x="1479"/>
                  <a:pt y="18787" x="1508"/>
                  <a:pt y="18803" x="1538"/>
                </a:cubicBezTo>
                <a:lnTo>
                  <a:pt y="18812" x="1625"/>
                </a:lnTo>
                <a:cubicBezTo>
                  <a:pt y="18819" x="1656"/>
                  <a:pt y="18825" x="1687"/>
                  <a:pt y="18832" x="1718"/>
                </a:cubicBezTo>
                <a:lnTo>
                  <a:pt y="18832" x="1812"/>
                </a:lnTo>
                <a:lnTo>
                  <a:pt y="18832" x="10000"/>
                </a:lnTo>
                <a:lnTo>
                  <a:pt y="16278" x="10000"/>
                </a:lnTo>
                <a:lnTo>
                  <a:pt y="16278" x="3925"/>
                </a:lnTo>
                <a:lnTo>
                  <a:pt y="16278" x="3925"/>
                </a:lnTo>
                <a:lnTo>
                  <a:pt y="16278" x="3843"/>
                </a:lnTo>
                <a:cubicBezTo>
                  <a:pt y="16272" x="3814"/>
                  <a:pt y="16265" x="3785"/>
                  <a:pt y="16259" x="3756"/>
                </a:cubicBezTo>
                <a:lnTo>
                  <a:pt y="16229" x="3674"/>
                </a:lnTo>
                <a:cubicBezTo>
                  <a:pt y="16219" x="3649"/>
                  <a:pt y="16210" x="3623"/>
                  <a:pt y="16200" x="3598"/>
                </a:cubicBezTo>
                <a:cubicBezTo>
                  <a:pt y="16184" x="3570"/>
                  <a:pt y="16167" x="3543"/>
                  <a:pt y="16151" x="3515"/>
                </a:cubicBezTo>
                <a:lnTo>
                  <a:pt y="16082" x="3440"/>
                </a:lnTo>
                <a:lnTo>
                  <a:pt y="16024" x="3361"/>
                </a:lnTo>
                <a:cubicBezTo>
                  <a:pt y="15998" x="3336"/>
                  <a:pt y="15972" x="3310"/>
                  <a:pt y="15946" x="3285"/>
                </a:cubicBezTo>
                <a:lnTo>
                  <a:pt y="15857" x="3217"/>
                </a:lnTo>
                <a:cubicBezTo>
                  <a:pt y="15828" x="3193"/>
                  <a:pt y="15798" x="3169"/>
                  <a:pt y="15769" x="3145"/>
                </a:cubicBezTo>
                <a:lnTo>
                  <a:pt y="15652" x="3073"/>
                </a:lnTo>
                <a:cubicBezTo>
                  <a:pt y="15616" x="3053"/>
                  <a:pt y="15580" x="3032"/>
                  <a:pt y="15544" x="3012"/>
                </a:cubicBezTo>
                <a:cubicBezTo>
                  <a:pt y="15505" x="2991"/>
                  <a:pt y="15466" x="2969"/>
                  <a:pt y="15427" x="2948"/>
                </a:cubicBezTo>
                <a:cubicBezTo>
                  <a:pt y="15385" x="2926"/>
                  <a:pt y="15342" x="2905"/>
                  <a:pt y="15300" x="2883"/>
                </a:cubicBezTo>
                <a:cubicBezTo>
                  <a:pt y="15254" x="2863"/>
                  <a:pt y="15209" x="2842"/>
                  <a:pt y="15163" x="2822"/>
                </a:cubicBezTo>
                <a:cubicBezTo>
                  <a:pt y="15114" x="2803"/>
                  <a:pt y="15065" x="2783"/>
                  <a:pt y="15016" x="2764"/>
                </a:cubicBezTo>
                <a:lnTo>
                  <a:pt y="14869" x="2710"/>
                </a:lnTo>
                <a:cubicBezTo>
                  <a:pt y="14817" x="2693"/>
                  <a:pt y="14765" x="2677"/>
                  <a:pt y="14713" x="2660"/>
                </a:cubicBezTo>
                <a:cubicBezTo>
                  <a:pt y="14657" x="2644"/>
                  <a:pt y="14602" x="2629"/>
                  <a:pt y="14546" x="2613"/>
                </a:cubicBezTo>
                <a:cubicBezTo>
                  <a:pt y="14491" x="2596"/>
                  <a:pt y="14435" x="2580"/>
                  <a:pt y="14380" x="2563"/>
                </a:cubicBezTo>
                <a:cubicBezTo>
                  <a:pt y="14321" x="2550"/>
                  <a:pt y="14263" x="2536"/>
                  <a:pt y="14204" x="2523"/>
                </a:cubicBezTo>
                <a:cubicBezTo>
                  <a:pt y="14139" x="2510"/>
                  <a:pt y="14073" x="2497"/>
                  <a:pt y="14008" x="2484"/>
                </a:cubicBezTo>
                <a:cubicBezTo>
                  <a:pt y="13943" x="2472"/>
                  <a:pt y="13877" x="2460"/>
                  <a:pt y="13812" x="2448"/>
                </a:cubicBezTo>
                <a:cubicBezTo>
                  <a:pt y="13750" x="2436"/>
                  <a:pt y="13689" x="2424"/>
                  <a:pt y="13627" x="2412"/>
                </a:cubicBezTo>
                <a:cubicBezTo>
                  <a:pt y="13562" x="2402"/>
                  <a:pt y="13496" x="2393"/>
                  <a:pt y="13431" x="2383"/>
                </a:cubicBezTo>
                <a:cubicBezTo>
                  <a:pt y="13362" x="2375"/>
                  <a:pt y="13294" x="2366"/>
                  <a:pt y="13225" x="2358"/>
                </a:cubicBezTo>
                <a:cubicBezTo>
                  <a:pt y="13157" x="2351"/>
                  <a:pt y="13088" x="2343"/>
                  <a:pt y="13020" x="2336"/>
                </a:cubicBezTo>
                <a:lnTo>
                  <a:pt y="12795" x="2318"/>
                </a:lnTo>
                <a:cubicBezTo>
                  <a:pt y="12726" x="2312"/>
                  <a:pt y="12658" x="2307"/>
                  <a:pt y="12589" x="2301"/>
                </a:cubicBezTo>
                <a:cubicBezTo>
                  <a:pt y="12514" x="2298"/>
                  <a:pt y="12439" x="2296"/>
                  <a:pt y="12364" x="2293"/>
                </a:cubicBezTo>
                <a:lnTo>
                  <a:pt y="12139" x="2290"/>
                </a:lnTo>
                <a:cubicBezTo>
                  <a:pt y="12058" x="2288"/>
                  <a:pt y="11976" x="2285"/>
                  <a:pt y="11895" x="2283"/>
                </a:cubicBezTo>
                <a:lnTo>
                  <a:pt y="11895" x="22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2" id="42"/>
          <p:cNvSpPr/>
          <p:nvPr/>
        </p:nvSpPr>
        <p:spPr>
          <a:xfrm>
            <a:off y="5334000" x="2497136"/>
            <a:ext cy="2079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3" id="43"/>
          <p:cNvSpPr/>
          <p:nvPr/>
        </p:nvSpPr>
        <p:spPr>
          <a:xfrm>
            <a:off y="5334000" x="4995862"/>
            <a:ext cy="207900" cx="19652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4" id="44"/>
          <p:cNvSpPr/>
          <p:nvPr/>
        </p:nvSpPr>
        <p:spPr>
          <a:xfrm>
            <a:off y="5334000" x="7010400"/>
            <a:ext cy="207900" cx="2133599"/>
          </a:xfrm>
          <a:prstGeom prst="rect">
            <a:avLst/>
          </a:prstGeom>
          <a:solidFill>
            <a:srgbClr val="BB4C4B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5" id="45"/>
          <p:cNvSpPr txBox="1"/>
          <p:nvPr>
            <p:ph type="body" idx="1"/>
          </p:nvPr>
        </p:nvSpPr>
        <p:spPr>
          <a:xfrm>
            <a:off y="5875078" x="1020958"/>
            <a:ext cy="692700" cx="7813199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1pPr>
            <a:lvl2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2pPr>
            <a:lvl3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3pPr>
            <a:lvl4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4pPr>
            <a:lvl5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5pPr>
            <a:lvl6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6pPr>
            <a:lvl7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66666"/>
              <a:buFont typeface="Arial"/>
              <a:buChar char="•"/>
              <a:defRPr sz="1800" b="1">
                <a:solidFill>
                  <a:schemeClr val="lt2"/>
                </a:solidFill>
              </a:defRPr>
            </a:lvl7pPr>
            <a:lvl8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ourier New"/>
              <a:buChar char="o"/>
              <a:defRPr sz="1800" b="1">
                <a:solidFill>
                  <a:schemeClr val="lt2"/>
                </a:solidFill>
              </a:defRPr>
            </a:lvl8pPr>
            <a:lvl9pPr indent="-285750" algn="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Wingdings"/>
              <a:buChar char="§"/>
              <a:defRPr sz="1800" b="1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46" id="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7" id="47"/>
          <p:cNvSpPr/>
          <p:nvPr/>
        </p:nvSpPr>
        <p:spPr>
          <a:xfrm>
            <a:off y="0" x="2413000"/>
            <a:ext cy="207900" cx="24320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8" id="48"/>
          <p:cNvSpPr/>
          <p:nvPr/>
        </p:nvSpPr>
        <p:spPr>
          <a:xfrm>
            <a:off y="0" x="4911726"/>
            <a:ext cy="207900" cx="1965299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49" id="49"/>
          <p:cNvSpPr/>
          <p:nvPr/>
        </p:nvSpPr>
        <p:spPr>
          <a:xfrm>
            <a:off y="0" x="6943725"/>
            <a:ext cy="207900" cx="2200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0" id="50"/>
          <p:cNvSpPr/>
          <p:nvPr/>
        </p:nvSpPr>
        <p:spPr>
          <a:xfrm>
            <a:off y="0" x="0"/>
            <a:ext cy="207900" cx="23463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1" id="51"/>
          <p:cNvSpPr/>
          <p:nvPr/>
        </p:nvSpPr>
        <p:spPr>
          <a:xfrm>
            <a:off y="6650036" x="0"/>
            <a:ext cy="207900" cx="2432099"/>
          </a:xfrm>
          <a:prstGeom prst="rect">
            <a:avLst/>
          </a:prstGeom>
          <a:solidFill>
            <a:srgbClr val="BF8AC9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2" id="52"/>
          <p:cNvSpPr/>
          <p:nvPr/>
        </p:nvSpPr>
        <p:spPr>
          <a:xfrm>
            <a:off y="6650036" x="2498725"/>
            <a:ext cy="207900" cx="19652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  <p:sp>
        <p:nvSpPr>
          <p:cNvPr name="Shape 53" id="53"/>
          <p:cNvSpPr/>
          <p:nvPr/>
        </p:nvSpPr>
        <p:spPr>
          <a:xfrm>
            <a:off y="6650036" x="4513262"/>
            <a:ext cy="207900" cx="46307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bIns="45700" tIns="45700" lIns="91425" anchor="t" anchorCtr="0" rIns="91425">
            <a:spAutoFit/>
          </a:bodyPr>
          <a:lstStyle/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2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lt2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lt2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lt2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lt2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lt2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4.pn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0.pn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png"/></Relationships>
</file>

<file path=ppt/slides/_rels/slide1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3.xml"/><Relationship Type="http://schemas.openxmlformats.org/officeDocument/2006/relationships/slideLayout" Id="rId1" Target="../slideLayouts/slideLayout2.xml"/></Relationships>
</file>

<file path=ppt/slides/_rels/slide1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4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4.png"/></Relationships>
</file>

<file path=ppt/slides/_rels/slide1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5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9.png"/></Relationships>
</file>

<file path=ppt/slides/_rels/slide1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3.png"/></Relationships>
</file>

<file path=ppt/slides/_rels/slide1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6.png"/></Relationships>
</file>

<file path=ppt/slides/_rels/slide1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8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1.png"/><Relationship Type="http://schemas.openxmlformats.org/officeDocument/2006/relationships/image" Id="rId3" Target="../media/image02.png"/></Relationships>
</file>

<file path=ppt/slides/_rels/slide1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pn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/Relationships>
</file>

<file path=ppt/slides/_rels/slide2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0.png"/></Relationships>
</file>

<file path=ppt/slides/_rels/slide2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1.jpg"/></Relationships>
</file>

<file path=ppt/slides/_rels/slide2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2.xml"/><Relationship Type="http://schemas.openxmlformats.org/officeDocument/2006/relationships/slideLayout" Id="rId1" Target="../slideLayouts/slideLayout2.xml"/></Relationships>
</file>

<file path=ppt/slides/_rels/slide2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9.png"/></Relationships>
</file>

<file path=ppt/slides/_rels/slide2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4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7.png"/><Relationship Type="http://schemas.openxmlformats.org/officeDocument/2006/relationships/image" Id="rId3" Target="../media/image12.jpg"/></Relationships>
</file>

<file path=ppt/slides/_rels/slide2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5.xml"/><Relationship Type="http://schemas.openxmlformats.org/officeDocument/2006/relationships/slideLayout" Id="rId1" Target="../slideLayouts/slideLayout2.xml"/></Relationships>
</file>

<file path=ppt/slides/_rels/slide2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6.xml"/><Relationship Type="http://schemas.openxmlformats.org/officeDocument/2006/relationships/slideLayout" Id="rId1" Target="../slideLayouts/slideLayout2.xml"/></Relationships>
</file>

<file path=ppt/slides/_rels/slide2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7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8.jpg"/></Relationships>
</file>

<file path=ppt/slides/_rels/slide2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7.jpg"/></Relationships>
</file>

<file path=ppt/slides/_rels/slide2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6.jp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/Relationships>
</file>

<file path=ppt/slides/_rels/slide3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15.jpg"/></Relationships>
</file>

<file path=ppt/slides/_rels/slide3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1.xml"/><Relationship Type="http://schemas.openxmlformats.org/officeDocument/2006/relationships/slideLayout" Id="rId1" Target="../slideLayouts/slideLayout2.xml"/></Relationships>
</file>

<file path=ppt/slides/_rels/slide3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2.xml"/><Relationship Type="http://schemas.openxmlformats.org/officeDocument/2006/relationships/slideLayout" Id="rId1" Target="../slideLayouts/slideLayout2.xml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8.pn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54" id="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5" id="55"/>
          <p:cNvSpPr txBox="1"/>
          <p:nvPr>
            <p:ph type="ctrTitle"/>
          </p:nvPr>
        </p:nvSpPr>
        <p:spPr>
          <a:xfrm>
            <a:off y="1219610" x="1861160"/>
            <a:ext cy="3153300" cx="67403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algn="l">
              <a:buNone/>
            </a:pPr>
            <a:r>
              <a:rPr lang="en"/>
              <a:t>Heat Shock Response of HSP-70 in Barley Aleurone Cells</a:t>
            </a:r>
          </a:p>
        </p:txBody>
      </p:sp>
      <p:sp>
        <p:nvSpPr>
          <p:cNvPr name="Shape 56" id="56"/>
          <p:cNvSpPr txBox="1"/>
          <p:nvPr>
            <p:ph type="subTitle" idx="1"/>
          </p:nvPr>
        </p:nvSpPr>
        <p:spPr>
          <a:xfrm>
            <a:off y="4974907" x="2220060"/>
            <a:ext cy="1499399" cx="47100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Annie Kendzior</a:t>
            </a:r>
          </a:p>
          <a:p>
            <a:pPr rtl="0" lvl="0">
              <a:buNone/>
            </a:pPr>
            <a:r>
              <a:rPr lang="en"/>
              <a:t>Andrius Dagilis</a:t>
            </a:r>
          </a:p>
          <a:p>
            <a:pPr>
              <a:buNone/>
            </a:pPr>
            <a:r>
              <a:rPr lang="en"/>
              <a:t>Ben Scheiner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8" id="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9" id="109"/>
          <p:cNvSpPr txBox="1"/>
          <p:nvPr>
            <p:ph type="body" idx="1"/>
          </p:nvPr>
        </p:nvSpPr>
        <p:spPr>
          <a:xfrm>
            <a:off y="1635097" x="854948"/>
            <a:ext cy="4932599" cx="4319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Model attempts to analyze the methods of control of HSR, to allow for further, more robust models to be constructed.</a:t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Was very useful in building diagrams of our model system</a:t>
            </a:r>
          </a:p>
        </p:txBody>
      </p:sp>
      <p:sp>
        <p:nvSpPr>
          <p:cNvPr name="Shape 110" id="110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Surviving Heat Shock: Control Strategies for Robustness and Performance</a:t>
            </a:r>
          </a:p>
          <a:p>
            <a:pPr>
              <a:buNone/>
            </a:pPr>
            <a:r>
              <a:rPr lang="en" sz="1400"/>
              <a:t>Samad et al (2005)</a:t>
            </a:r>
          </a:p>
        </p:txBody>
      </p:sp>
      <p:sp>
        <p:nvSpPr>
          <p:cNvPr name="Shape 111" id="111"/>
          <p:cNvSpPr/>
          <p:nvPr/>
        </p:nvSpPr>
        <p:spPr>
          <a:xfrm>
            <a:off y="1651793" x="5158939"/>
            <a:ext cy="3705261" cx="39850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 txBox="1"/>
          <p:nvPr>
            <p:ph type="body" idx="1"/>
          </p:nvPr>
        </p:nvSpPr>
        <p:spPr>
          <a:xfrm>
            <a:off y="1579562" x="854948"/>
            <a:ext cy="5027399" cx="47181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Mass action models perform well in predicting HSR in eukaryotes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Added mRNA dynamics as well as nascent protein modelling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11 reactions     33 parameters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No differentiation between HSP's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No account of recovery</a:t>
            </a:r>
          </a:p>
        </p:txBody>
      </p:sp>
      <p:sp>
        <p:nvSpPr>
          <p:cNvPr name="Shape 117" id="117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2400"/>
              <a:t>A simple mass-action model for the eukaryotic heat shock response and its mathematical validation</a:t>
            </a:r>
          </a:p>
          <a:p>
            <a:pPr>
              <a:buNone/>
            </a:pPr>
            <a:r>
              <a:rPr lang="en" sz="1400"/>
              <a:t>Petre et al. 2010</a:t>
            </a:r>
          </a:p>
        </p:txBody>
      </p:sp>
      <p:sp>
        <p:nvSpPr>
          <p:cNvPr name="Shape 118" id="118"/>
          <p:cNvSpPr/>
          <p:nvPr/>
        </p:nvSpPr>
        <p:spPr>
          <a:xfrm>
            <a:off y="2162410" x="5475501"/>
            <a:ext cy="4068322" cx="573476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19" id="119"/>
          <p:cNvSpPr/>
          <p:nvPr/>
        </p:nvSpPr>
        <p:spPr>
          <a:xfrm>
            <a:off y="4629375" x="3577225"/>
            <a:ext cy="162899" cx="39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23" id="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4" id="124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models are similar to the ones we used, but theirs was about HSP70 synthesis in cancer cells</a:t>
            </a:r>
          </a:p>
          <a:p>
            <a:r>
              <a:t/>
            </a:r>
          </a:p>
        </p:txBody>
      </p:sp>
      <p:sp>
        <p:nvSpPr>
          <p:cNvPr name="Shape 125" id="125"/>
          <p:cNvSpPr txBox="1"/>
          <p:nvPr>
            <p:ph type="title"/>
          </p:nvPr>
        </p:nvSpPr>
        <p:spPr>
          <a:xfrm>
            <a:off y="-69887" x="649748"/>
            <a:ext cy="1471500" cx="80369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Mathematical Modeling of Heat Shock Protein Synthesis in Response to Temperature Change</a:t>
            </a:r>
          </a:p>
          <a:p>
            <a:pPr rtl="0" lvl="0">
              <a:buNone/>
            </a:pPr>
            <a:r>
              <a:rPr lang="en" sz="1800"/>
              <a:t>Szymanska and Zylicz (2009)</a:t>
            </a:r>
          </a:p>
        </p:txBody>
      </p:sp>
      <p:sp>
        <p:nvSpPr>
          <p:cNvPr name="Shape 126" id="126"/>
          <p:cNvSpPr/>
          <p:nvPr/>
        </p:nvSpPr>
        <p:spPr>
          <a:xfrm>
            <a:off y="3220181" x="777448"/>
            <a:ext cy="3347481" cx="82696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0" id="1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1" id="131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HSPs do not de-construct a-Amylase or the ER. 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Two different pathways for protein synthesis during heat shock: one for HSPs, one for everything else.</a:t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Today, Dr. Brodl believes (and the literature suggests) that a central function of HSPs is to help proteins that are crumpled-up to unfold.</a:t>
            </a:r>
          </a:p>
        </p:txBody>
      </p:sp>
      <p:sp>
        <p:nvSpPr>
          <p:cNvPr name="Shape 132" id="13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Relevant Points for our Project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36" id="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37" id="137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38" id="13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Data Extraction</a:t>
            </a:r>
          </a:p>
        </p:txBody>
      </p:sp>
      <p:sp>
        <p:nvSpPr>
          <p:cNvPr name="Shape 139" id="139"/>
          <p:cNvSpPr/>
          <p:nvPr/>
        </p:nvSpPr>
        <p:spPr>
          <a:xfrm>
            <a:off y="1763248" x="1198799"/>
            <a:ext cy="4620730" cx="6746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43" id="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4" id="144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45" id="145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Data Extraction</a:t>
            </a:r>
          </a:p>
        </p:txBody>
      </p:sp>
      <p:sp>
        <p:nvSpPr>
          <p:cNvPr name="Shape 146" id="146"/>
          <p:cNvSpPr/>
          <p:nvPr/>
        </p:nvSpPr>
        <p:spPr>
          <a:xfrm>
            <a:off y="1579562" x="1198799"/>
            <a:ext cy="5230694" cx="66914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0" id="1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1" id="151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52" id="15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/>
              <a:t>Data Extraction</a:t>
            </a:r>
          </a:p>
        </p:txBody>
      </p:sp>
      <p:sp>
        <p:nvSpPr>
          <p:cNvPr name="Shape 153" id="153"/>
          <p:cNvSpPr/>
          <p:nvPr/>
        </p:nvSpPr>
        <p:spPr>
          <a:xfrm>
            <a:off y="1690265" x="1117890"/>
            <a:ext cy="4766695" cx="69082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57" id="1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58" id="158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59" id="159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Data - plunge</a:t>
            </a:r>
          </a:p>
        </p:txBody>
      </p:sp>
      <p:sp>
        <p:nvSpPr>
          <p:cNvPr name="Shape 160" id="160"/>
          <p:cNvSpPr/>
          <p:nvPr/>
        </p:nvSpPr>
        <p:spPr>
          <a:xfrm>
            <a:off y="1655762" x="854948"/>
            <a:ext cy="4711570" cx="783218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64" id="1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65" id="165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66" id="166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Fast Ramp + Slow Ramp</a:t>
            </a:r>
          </a:p>
        </p:txBody>
      </p:sp>
      <p:sp>
        <p:nvSpPr>
          <p:cNvPr name="Shape 167" id="167"/>
          <p:cNvSpPr/>
          <p:nvPr/>
        </p:nvSpPr>
        <p:spPr>
          <a:xfrm>
            <a:off y="3659275" x="1083548"/>
            <a:ext cy="828675" cx="36671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168" id="168"/>
          <p:cNvSpPr/>
          <p:nvPr/>
        </p:nvSpPr>
        <p:spPr>
          <a:xfrm>
            <a:off y="3716425" x="5129623"/>
            <a:ext cy="714375" cx="27241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2" id="1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73" id="173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74" id="174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Data - Fast Ramp</a:t>
            </a:r>
          </a:p>
        </p:txBody>
      </p:sp>
      <p:sp>
        <p:nvSpPr>
          <p:cNvPr name="Shape 175" id="175"/>
          <p:cNvSpPr/>
          <p:nvPr/>
        </p:nvSpPr>
        <p:spPr>
          <a:xfrm>
            <a:off y="1710037" x="854948"/>
            <a:ext cy="4521062" cx="782181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0" id="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1" id="61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Introduction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Literature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Data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Our model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Results</a:t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Conclusion</a:t>
            </a:r>
          </a:p>
        </p:txBody>
      </p:sp>
      <p:sp>
        <p:nvSpPr>
          <p:cNvPr name="Shape 62" id="6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Outline	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79" id="1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0" id="180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81" id="181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Data - Slow Ramp</a:t>
            </a:r>
          </a:p>
        </p:txBody>
      </p:sp>
      <p:sp>
        <p:nvSpPr>
          <p:cNvPr name="Shape 182" id="182"/>
          <p:cNvSpPr/>
          <p:nvPr/>
        </p:nvSpPr>
        <p:spPr>
          <a:xfrm>
            <a:off y="1670725" x="854948"/>
            <a:ext cy="4909305" cx="74187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86" id="1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7" id="187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188" id="18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Diagram for Model</a:t>
            </a:r>
          </a:p>
        </p:txBody>
      </p:sp>
      <p:sp>
        <p:nvSpPr>
          <p:cNvPr name="Shape 189" id="189"/>
          <p:cNvSpPr/>
          <p:nvPr/>
        </p:nvSpPr>
        <p:spPr>
          <a:xfrm>
            <a:off y="1721761" x="931148"/>
            <a:ext cy="5136238" cx="684831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3" id="1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94" id="194"/>
          <p:cNvSpPr txBox="1"/>
          <p:nvPr>
            <p:ph type="body" idx="1"/>
          </p:nvPr>
        </p:nvSpPr>
        <p:spPr>
          <a:xfrm>
            <a:off y="1579562" x="854948"/>
            <a:ext cy="5124899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x</a:t>
            </a:r>
            <a:r>
              <a:rPr lang="en" baseline="-25000"/>
              <a:t>1</a:t>
            </a:r>
            <a:r>
              <a:rPr lang="en"/>
              <a:t> is HSP-70, HSF complex</a:t>
            </a:r>
          </a:p>
          <a:p>
            <a:pPr rtl="0" lvl="0">
              <a:buNone/>
            </a:pPr>
            <a:r>
              <a:rPr lang="en"/>
              <a:t>x</a:t>
            </a:r>
            <a:r>
              <a:rPr lang="en" baseline="-25000"/>
              <a:t>2</a:t>
            </a:r>
            <a:r>
              <a:rPr lang="en"/>
              <a:t> is HSP-70</a:t>
            </a:r>
          </a:p>
          <a:p>
            <a:pPr rtl="0" lvl="0">
              <a:buNone/>
            </a:pPr>
            <a:r>
              <a:rPr lang="en"/>
              <a:t>x</a:t>
            </a:r>
            <a:r>
              <a:rPr lang="en" baseline="-25000"/>
              <a:t>3</a:t>
            </a:r>
            <a:r>
              <a:rPr lang="en"/>
              <a:t> is HSF</a:t>
            </a:r>
          </a:p>
          <a:p>
            <a:pPr rtl="0" lvl="0">
              <a:buNone/>
            </a:pPr>
            <a:r>
              <a:rPr lang="en"/>
              <a:t>x</a:t>
            </a:r>
            <a:r>
              <a:rPr lang="en" baseline="-25000"/>
              <a:t>4</a:t>
            </a:r>
            <a:r>
              <a:rPr lang="en"/>
              <a:t> is denatured protein</a:t>
            </a:r>
          </a:p>
          <a:p>
            <a:pPr rtl="0" lvl="0">
              <a:buNone/>
            </a:pPr>
            <a:r>
              <a:rPr lang="en"/>
              <a:t>x</a:t>
            </a:r>
            <a:r>
              <a:rPr lang="en" baseline="-25000"/>
              <a:t>5</a:t>
            </a:r>
            <a:r>
              <a:rPr lang="en"/>
              <a:t> is HSP-70, denatured protein complex</a:t>
            </a:r>
          </a:p>
          <a:p>
            <a:pPr rtl="0" lvl="0">
              <a:buNone/>
            </a:pPr>
            <a:r>
              <a:rPr lang="en"/>
              <a:t>x</a:t>
            </a:r>
            <a:r>
              <a:rPr lang="en" baseline="-25000"/>
              <a:t>6</a:t>
            </a:r>
            <a:r>
              <a:rPr lang="en"/>
              <a:t> is protein</a:t>
            </a:r>
          </a:p>
          <a:p>
            <a:pPr rtl="0" lvl="0">
              <a:buNone/>
            </a:pPr>
            <a:r>
              <a:rPr lang="en"/>
              <a:t>x</a:t>
            </a:r>
            <a:r>
              <a:rPr lang="en" baseline="-25000"/>
              <a:t>7</a:t>
            </a:r>
            <a:r>
              <a:rPr lang="en"/>
              <a:t> is HSF trimer</a:t>
            </a:r>
          </a:p>
          <a:p>
            <a:pPr>
              <a:buNone/>
            </a:pPr>
            <a:r>
              <a:rPr lang="en"/>
              <a:t>x</a:t>
            </a:r>
            <a:r>
              <a:rPr lang="en" baseline="-25000"/>
              <a:t>8 </a:t>
            </a:r>
            <a:r>
              <a:rPr lang="en"/>
              <a:t>is mRNA</a:t>
            </a:r>
          </a:p>
        </p:txBody>
      </p:sp>
      <p:sp>
        <p:nvSpPr>
          <p:cNvPr name="Shape 195" id="195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The Model: Definitions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99" id="1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0" id="200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The Model: Equations</a:t>
            </a:r>
          </a:p>
        </p:txBody>
      </p:sp>
      <p:sp>
        <p:nvSpPr>
          <p:cNvPr name="Shape 201" id="201"/>
          <p:cNvSpPr/>
          <p:nvPr/>
        </p:nvSpPr>
        <p:spPr>
          <a:xfrm>
            <a:off y="1759825" x="2021726"/>
            <a:ext cy="4924802" cx="522761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cxnSp>
        <p:nvCxnSpPr>
          <p:cNvPr name="Shape 202" id="202"/>
          <p:cNvCxnSpPr/>
          <p:nvPr/>
        </p:nvCxnSpPr>
        <p:spPr>
          <a:xfrm>
            <a:off y="5114925" x="2719375"/>
            <a:ext cy="0" cx="52200"/>
          </a:xfrm>
          <a:prstGeom prst="straightConnector1">
            <a:avLst/>
          </a:prstGeom>
          <a:noFill/>
          <a:ln w="19050" cap="flat">
            <a:solidFill>
              <a:srgbClr val="000000"/>
            </a:solidFill>
            <a:prstDash val="solid"/>
            <a:round/>
            <a:headEnd len="lg" type="none" w="lg"/>
            <a:tailEnd len="lg" type="none" w="lg"/>
          </a:ln>
        </p:spPr>
      </p:cxn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06" id="2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7" id="207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F - Effect of Temperature</a:t>
            </a:r>
          </a:p>
        </p:txBody>
      </p:sp>
      <p:sp>
        <p:nvSpPr>
          <p:cNvPr name="Shape 208" id="208"/>
          <p:cNvSpPr/>
          <p:nvPr/>
        </p:nvSpPr>
        <p:spPr>
          <a:xfrm>
            <a:off y="2325787" x="854948"/>
            <a:ext cy="4282129" cx="557490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name="Shape 209" id="209"/>
          <p:cNvSpPr/>
          <p:nvPr/>
        </p:nvSpPr>
        <p:spPr>
          <a:xfrm>
            <a:off y="1771587" x="854948"/>
            <a:ext cy="447675" cx="38862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name="Shape 210" id="210"/>
          <p:cNvSpPr txBox="1"/>
          <p:nvPr/>
        </p:nvSpPr>
        <p:spPr>
          <a:xfrm>
            <a:off y="1771587" x="4741148"/>
            <a:ext cy="494100" cx="4213500"/>
          </a:xfrm>
          <a:prstGeom prst="rect">
            <a:avLst/>
          </a:prstGeom>
          <a:noFill/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 sz="1800">
                <a:solidFill>
                  <a:schemeClr val="lt2"/>
                </a:solidFill>
              </a:rPr>
              <a:t>modified from Szymanska et al. 2009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14" id="2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15" id="215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/>
              <a:t>Initial values are x</a:t>
            </a:r>
            <a:r>
              <a:rPr lang="en" baseline="-25000"/>
              <a:t>1</a:t>
            </a:r>
            <a:r>
              <a:rPr lang="en"/>
              <a:t> = 0.1 and x</a:t>
            </a:r>
            <a:r>
              <a:rPr lang="en" baseline="-25000"/>
              <a:t>6</a:t>
            </a:r>
            <a:r>
              <a:rPr lang="en"/>
              <a:t> = 1</a:t>
            </a:r>
          </a:p>
          <a:p>
            <a:pPr rtl="0" lvl="0">
              <a:buNone/>
            </a:pPr>
            <a:r>
              <a:rPr lang="en"/>
              <a:t>All other compounds do not exist at t = 0</a:t>
            </a:r>
          </a:p>
          <a:p>
            <a:pPr rtl="0" lvl="0">
              <a:buNone/>
            </a:pPr>
            <a:r>
              <a:rPr lang="en"/>
              <a:t>Parameters: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k1 = 0.005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k2 = 0.023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k3 = 0.035</a:t>
            </a:r>
            <a:r>
              <a:rPr lang="en" baseline="30000" sz="1800">
                <a:latin typeface="Courier New"/>
                <a:ea typeface="Courier New"/>
                <a:cs typeface="Courier New"/>
                <a:sym typeface="Courier New"/>
              </a:rPr>
              <a:t>2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k4 = 0.035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k5 = 0.45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k6 = 0.005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l1 = 0.42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l2 = 0.035</a:t>
            </a:r>
          </a:p>
          <a:p>
            <a:pPr rtl="0" lvl="0">
              <a:buNone/>
            </a:pPr>
            <a:r>
              <a:rPr lang="en" sz="1800">
                <a:latin typeface="Courier New"/>
                <a:ea typeface="Courier New"/>
                <a:cs typeface="Courier New"/>
                <a:sym typeface="Courier New"/>
              </a:rPr>
              <a:t>l3 = 0.00575</a:t>
            </a:r>
          </a:p>
          <a:p>
            <a:r>
              <a:t/>
            </a:r>
          </a:p>
        </p:txBody>
      </p:sp>
      <p:sp>
        <p:nvSpPr>
          <p:cNvPr name="Shape 216" id="216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Model: Settings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0" id="2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1" id="221"/>
          <p:cNvSpPr txBox="1"/>
          <p:nvPr>
            <p:ph type="body" idx="1"/>
          </p:nvPr>
        </p:nvSpPr>
        <p:spPr>
          <a:xfrm>
            <a:off y="2288354" x="854948"/>
            <a:ext cy="4279199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The model is a system of ODEs and some initial values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Programmed a simulation in MATLAB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Used ODE15s module</a:t>
            </a:r>
          </a:p>
          <a:p>
            <a:pPr indent="-381000" marL="914400" rtl="0" lvl="1">
              <a:buClr>
                <a:schemeClr val="lt2"/>
              </a:buClr>
              <a:buSzPct val="80000"/>
              <a:buFont typeface="Courier New"/>
              <a:buChar char="o"/>
            </a:pPr>
            <a:r>
              <a:rPr lang="en"/>
              <a:t>Runge-Kutta method</a:t>
            </a:r>
          </a:p>
        </p:txBody>
      </p:sp>
      <p:sp>
        <p:nvSpPr>
          <p:cNvPr name="Shape 222" id="22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Model: Technique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26" id="2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27" id="227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28" id="22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29" id="229"/>
          <p:cNvSpPr/>
          <p:nvPr/>
        </p:nvSpPr>
        <p:spPr>
          <a:xfrm>
            <a:off y="-15398" x="0"/>
            <a:ext cy="6879221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33" id="2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4" id="234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35" id="235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36" id="236"/>
          <p:cNvSpPr/>
          <p:nvPr/>
        </p:nvSpPr>
        <p:spPr>
          <a:xfrm>
            <a:off y="19546" x="-9575"/>
            <a:ext cy="6857615" cx="912484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40" id="2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1" id="241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42" id="24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43" id="243"/>
          <p:cNvSpPr/>
          <p:nvPr/>
        </p:nvSpPr>
        <p:spPr>
          <a:xfrm>
            <a:off y="-15398" x="0"/>
            <a:ext cy="6879221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Heat shock is an exposure of a plant to extreme heat.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It causes a reaction within the plant that helps to prevent the plant from being overheated and, thus, dying.</a:t>
            </a:r>
          </a:p>
        </p:txBody>
      </p:sp>
      <p:sp>
        <p:nvSpPr>
          <p:cNvPr name="Shape 68" id="6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What is the heat shock response?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47" id="2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48" id="248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  <p:sp>
        <p:nvSpPr>
          <p:cNvPr name="Shape 249" id="249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/>
        </p:txBody>
      </p:sp>
      <p:sp>
        <p:nvSpPr>
          <p:cNvPr name="Shape 250" id="250"/>
          <p:cNvSpPr/>
          <p:nvPr/>
        </p:nvSpPr>
        <p:spPr>
          <a:xfrm>
            <a:off y="-15398" x="0"/>
            <a:ext cy="6888796" cx="914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54" id="2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55" id="255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Need to correct initial values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Steady state analysis of model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More/better data for validation</a:t>
            </a:r>
          </a:p>
        </p:txBody>
      </p:sp>
      <p:sp>
        <p:nvSpPr>
          <p:cNvPr name="Shape 256" id="256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Conclusions: What's left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260" id="2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1" id="261"/>
          <p:cNvSpPr txBox="1"/>
          <p:nvPr>
            <p:ph type="title"/>
          </p:nvPr>
        </p:nvSpPr>
        <p:spPr>
          <a:xfrm>
            <a:off y="124530" x="854948"/>
            <a:ext cy="1133399" cx="80547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sz="4800"/>
              <a:t>Thank you for listening.</a:t>
            </a:r>
          </a:p>
        </p:txBody>
      </p:sp>
      <p:sp>
        <p:nvSpPr>
          <p:cNvPr name="Shape 262" id="262"/>
          <p:cNvSpPr txBox="1"/>
          <p:nvPr>
            <p:ph type="title" idx="2"/>
          </p:nvPr>
        </p:nvSpPr>
        <p:spPr>
          <a:xfrm>
            <a:off y="3070412" x="2140350"/>
            <a:ext cy="1133399" cx="48632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4800"/>
              <a:t>Any Questions?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2" id="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3" id="73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development depends on secretion (germination, fertilization, fruit ripening, etc.)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defense and wounding depends on secretion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agricultural costs can be staggering</a:t>
            </a:r>
          </a:p>
        </p:txBody>
      </p:sp>
      <p:sp>
        <p:nvSpPr>
          <p:cNvPr name="Shape 74" id="74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Why is it important to understand the heat shock response?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78" id="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9" id="79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barley aleurone layer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Heat Shock Protein 70</a:t>
            </a:r>
          </a:p>
          <a:p>
            <a:r>
              <a:t/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rates of secretion of HSP-70</a:t>
            </a:r>
          </a:p>
          <a:p>
            <a:r>
              <a:t/>
            </a:r>
          </a:p>
          <a:p>
            <a:pPr indent="-419100" marL="45720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how different temperature schemes affect the amount of HSP-70 in the cell</a:t>
            </a:r>
          </a:p>
        </p:txBody>
      </p:sp>
      <p:sp>
        <p:nvSpPr>
          <p:cNvPr name="Shape 80" id="80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What are we focusing on?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84" id="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5" id="85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Model of a-amylase synthesis in barley aleurone cells</a:t>
            </a:r>
          </a:p>
        </p:txBody>
      </p:sp>
      <p:sp>
        <p:nvSpPr>
          <p:cNvPr name="Shape 86" id="86"/>
          <p:cNvSpPr/>
          <p:nvPr/>
        </p:nvSpPr>
        <p:spPr>
          <a:xfrm>
            <a:off y="1739800" x="1221050"/>
            <a:ext cy="4972050" cx="7267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0" id="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" id="91"/>
          <p:cNvSpPr txBox="1"/>
          <p:nvPr>
            <p:ph type="body" idx="1"/>
          </p:nvPr>
        </p:nvSpPr>
        <p:spPr>
          <a:xfrm>
            <a:off y="1579562" x="854948"/>
            <a:ext cy="5222100" cx="75855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0005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2700"/>
              <a:t>HSPs are responsible for protein folding, assembly, translocation and degradation. </a:t>
            </a:r>
          </a:p>
          <a:p>
            <a:pPr indent="-40005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2700"/>
              <a:t>Play a crucial role in protecting plants against stress by establishing normal protein conformation and thus cellular homeostasis.</a:t>
            </a:r>
          </a:p>
          <a:p>
            <a:pPr indent="-40005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2700"/>
              <a:t>Summarizes the significance of HSPs.</a:t>
            </a:r>
          </a:p>
          <a:p>
            <a:pPr indent="-40005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2700"/>
              <a:t>Discusses cooperation among different classes and their interactions with other stress induced components.</a:t>
            </a:r>
          </a:p>
          <a:p>
            <a:pPr indent="-40005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 sz="2700"/>
              <a:t>Five major families of HSPs/chaperones: </a:t>
            </a:r>
          </a:p>
          <a:p>
            <a:pPr indent="0" marL="0" rtl="0" lvl="0">
              <a:buNone/>
            </a:pPr>
            <a:r>
              <a:rPr lang="en" sz="2700"/>
              <a:t>		- HSP-70, chaperone/HSP-60, HSP-90,             </a:t>
            </a:r>
          </a:p>
          <a:p>
            <a:pPr indent="0" marL="0" rtl="0" lvl="0">
              <a:buNone/>
            </a:pPr>
            <a:r>
              <a:rPr lang="en" sz="2700"/>
              <a:t>            HSP-100, sHSP</a:t>
            </a:r>
          </a:p>
        </p:txBody>
      </p:sp>
      <p:sp>
        <p:nvSpPr>
          <p:cNvPr name="Shape 92" id="92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None/>
            </a:pPr>
            <a:r>
              <a:rPr lang="en" sz="3000"/>
              <a:t>Role of Plant HSP and molecular chaperones in abiotic stress response</a:t>
            </a:r>
          </a:p>
          <a:p>
            <a:pPr rtl="0" lvl="0">
              <a:buNone/>
            </a:pPr>
            <a:r>
              <a:rPr lang="en" sz="1800"/>
              <a:t>Wang et al. (2004)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96" id="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7" id="97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rtl="0" lvl="0">
              <a:buNone/>
            </a:pPr>
            <a:r>
              <a:rPr lang="en" b="1"/>
              <a:t>HSP-70 is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Involved in protein import and translocation processes and in facilitating the proteolytic degradation of unstable proteins.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Involved in controlling biological activity of folded regulatory proteins and might act as negative repressors of hsf mediated transcription.</a:t>
            </a:r>
          </a:p>
          <a:p>
            <a:r>
              <a:t/>
            </a:r>
          </a:p>
        </p:txBody>
      </p:sp>
      <p:sp>
        <p:nvSpPr>
          <p:cNvPr name="Shape 98" id="98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en" sz="3000"/>
              <a:t>Role of Plant HSP and molecular chaperones in abiotic stress response</a:t>
            </a:r>
          </a:p>
          <a:p>
            <a:pPr lvl="0">
              <a:buClr>
                <a:srgbClr val="000000"/>
              </a:buClr>
              <a:buSzPct val="61111"/>
              <a:buFont typeface="Arial"/>
              <a:buNone/>
            </a:pPr>
            <a:r>
              <a:rPr lang="en" sz="1800"/>
              <a:t>Wang et al. (2004)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02" id="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3" id="103"/>
          <p:cNvSpPr txBox="1"/>
          <p:nvPr>
            <p:ph type="body" idx="1"/>
          </p:nvPr>
        </p:nvSpPr>
        <p:spPr>
          <a:xfrm>
            <a:off y="1579562" x="854948"/>
            <a:ext cy="4988100" cx="78317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Models hs and justifies their existence in terms of various performance objectives. 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Also offers a modular decomposition that parallels that of traditional engineering control architecture.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Study the hsr in E-coli. </a:t>
            </a:r>
          </a:p>
          <a:p>
            <a:pPr indent="-419100" marL="457200" rtl="0" lvl="0">
              <a:buClr>
                <a:schemeClr val="lt2"/>
              </a:buClr>
              <a:buSzPct val="166666"/>
              <a:buFont typeface="Arial"/>
              <a:buChar char="•"/>
            </a:pPr>
            <a:r>
              <a:rPr lang="en"/>
              <a:t>Use first order mass-action kinetics with parameters of this form:</a:t>
            </a:r>
          </a:p>
          <a:p>
            <a:pPr rtl="0" lvl="0">
              <a:buNone/>
            </a:pPr>
            <a:r>
              <a:rPr lang="en"/>
              <a:t>		X(t) = F(t;X;Y)</a:t>
            </a:r>
          </a:p>
          <a:p>
            <a:pPr lvl="0">
              <a:buNone/>
            </a:pPr>
            <a:r>
              <a:rPr lang="en"/>
              <a:t>            0 = G(t;X;Y),</a:t>
            </a:r>
          </a:p>
        </p:txBody>
      </p:sp>
      <p:sp>
        <p:nvSpPr>
          <p:cNvPr name="Shape 104" id="104"/>
          <p:cNvSpPr txBox="1"/>
          <p:nvPr>
            <p:ph type="title"/>
          </p:nvPr>
        </p:nvSpPr>
        <p:spPr>
          <a:xfrm>
            <a:off y="216537" x="854948"/>
            <a:ext cy="1143000" cx="7831799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rtl="0" lv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Surviving Heat Shock: Control Strategies for Robustness and Performance</a:t>
            </a:r>
          </a:p>
          <a:p>
            <a:pPr lv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/>
              <a:t>Samad et al (2005)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129">
      <a:dk1>
        <a:srgbClr val="000000"/>
      </a:dk1>
      <a:lt1>
        <a:srgbClr val="FFFFFF"/>
      </a:lt1>
      <a:dk2>
        <a:srgbClr val="5956A7"/>
      </a:dk2>
      <a:lt2>
        <a:srgbClr val="FED47D"/>
      </a:lt2>
      <a:accent1>
        <a:srgbClr val="FF7500"/>
      </a:accent1>
      <a:accent2>
        <a:srgbClr val="8B87FF"/>
      </a:accent2>
      <a:accent3>
        <a:srgbClr val="BF8AC9"/>
      </a:accent3>
      <a:accent4>
        <a:srgbClr val="A14141"/>
      </a:accent4>
      <a:accent5>
        <a:srgbClr val="E06163"/>
      </a:accent5>
      <a:accent6>
        <a:srgbClr val="BB8107"/>
      </a:accent6>
      <a:hlink>
        <a:srgbClr val="FF7500"/>
      </a:hlink>
      <a:folHlink>
        <a:srgbClr val="A7A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