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61" r:id="rId10"/>
    <p:sldId id="281" r:id="rId11"/>
    <p:sldId id="292" r:id="rId12"/>
    <p:sldId id="264" r:id="rId13"/>
    <p:sldId id="265" r:id="rId14"/>
    <p:sldId id="275" r:id="rId15"/>
    <p:sldId id="276" r:id="rId16"/>
    <p:sldId id="286" r:id="rId17"/>
    <p:sldId id="277" r:id="rId18"/>
    <p:sldId id="278" r:id="rId19"/>
    <p:sldId id="279" r:id="rId20"/>
    <p:sldId id="280" r:id="rId21"/>
    <p:sldId id="285" r:id="rId22"/>
    <p:sldId id="284" r:id="rId23"/>
    <p:sldId id="282" r:id="rId24"/>
    <p:sldId id="288" r:id="rId25"/>
    <p:sldId id="289" r:id="rId26"/>
    <p:sldId id="290" r:id="rId27"/>
    <p:sldId id="291" r:id="rId28"/>
    <p:sldId id="287" r:id="rId29"/>
    <p:sldId id="293" r:id="rId30"/>
    <p:sldId id="294" r:id="rId31"/>
    <p:sldId id="295" r:id="rId32"/>
    <p:sldId id="297" r:id="rId33"/>
    <p:sldId id="298" r:id="rId34"/>
    <p:sldId id="299" r:id="rId35"/>
    <p:sldId id="301" r:id="rId36"/>
    <p:sldId id="300" r:id="rId37"/>
    <p:sldId id="266" r:id="rId38"/>
    <p:sldId id="267" r:id="rId39"/>
    <p:sldId id="26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 snapToGrid="0" snapToObjects="1">
      <p:cViewPr>
        <p:scale>
          <a:sx n="107" d="100"/>
          <a:sy n="107" d="100"/>
        </p:scale>
        <p:origin x="-15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CFBB0-64BC-9F43-9515-9B5FDA428AFC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859AE0-0642-EA49-A138-B85776D2DE0C}">
      <dgm:prSet phldrT="[Text]"/>
      <dgm:spPr/>
      <dgm:t>
        <a:bodyPr/>
        <a:lstStyle/>
        <a:p>
          <a:r>
            <a:rPr lang="en-US" dirty="0" smtClean="0"/>
            <a:t>Pro-Obama</a:t>
          </a:r>
          <a:endParaRPr lang="en-US" dirty="0"/>
        </a:p>
      </dgm:t>
    </dgm:pt>
    <dgm:pt modelId="{BD7B9117-00C6-6740-8604-EBD48DCE1C28}" type="parTrans" cxnId="{30CA5A7F-7D72-F347-A1FE-B1D133396750}">
      <dgm:prSet/>
      <dgm:spPr/>
      <dgm:t>
        <a:bodyPr/>
        <a:lstStyle/>
        <a:p>
          <a:endParaRPr lang="en-US"/>
        </a:p>
      </dgm:t>
    </dgm:pt>
    <dgm:pt modelId="{91C88D0F-0AAD-FE4B-A3E9-575550C93731}" type="sibTrans" cxnId="{30CA5A7F-7D72-F347-A1FE-B1D133396750}">
      <dgm:prSet/>
      <dgm:spPr/>
      <dgm:t>
        <a:bodyPr/>
        <a:lstStyle/>
        <a:p>
          <a:endParaRPr lang="en-US"/>
        </a:p>
      </dgm:t>
    </dgm:pt>
    <dgm:pt modelId="{C3F9DA5E-EAF0-6940-A961-5425EF1F69E4}">
      <dgm:prSet phldrT="[Text]"/>
      <dgm:spPr/>
      <dgm:t>
        <a:bodyPr/>
        <a:lstStyle/>
        <a:p>
          <a:r>
            <a:rPr lang="en-US" dirty="0" smtClean="0"/>
            <a:t>Susceptible</a:t>
          </a:r>
          <a:endParaRPr lang="en-US" dirty="0"/>
        </a:p>
      </dgm:t>
    </dgm:pt>
    <dgm:pt modelId="{60AF63C2-55B4-064C-84FE-719756B18451}" type="parTrans" cxnId="{662BB1A9-CFB3-9548-BFAB-C236DB292CBD}">
      <dgm:prSet/>
      <dgm:spPr/>
      <dgm:t>
        <a:bodyPr/>
        <a:lstStyle/>
        <a:p>
          <a:endParaRPr lang="en-US"/>
        </a:p>
      </dgm:t>
    </dgm:pt>
    <dgm:pt modelId="{DC895882-28E6-0A4F-87FF-3A47F81A1DCD}" type="sibTrans" cxnId="{662BB1A9-CFB3-9548-BFAB-C236DB292CBD}">
      <dgm:prSet/>
      <dgm:spPr/>
      <dgm:t>
        <a:bodyPr/>
        <a:lstStyle/>
        <a:p>
          <a:endParaRPr lang="en-US"/>
        </a:p>
      </dgm:t>
    </dgm:pt>
    <dgm:pt modelId="{A431C33F-4489-7E40-991A-5F5434A9ABBD}">
      <dgm:prSet phldrT="[Text]"/>
      <dgm:spPr/>
      <dgm:t>
        <a:bodyPr/>
        <a:lstStyle/>
        <a:p>
          <a:r>
            <a:rPr lang="en-US" dirty="0" smtClean="0"/>
            <a:t>Pro-Romney</a:t>
          </a:r>
          <a:endParaRPr lang="en-US" dirty="0"/>
        </a:p>
      </dgm:t>
    </dgm:pt>
    <dgm:pt modelId="{F0A23751-0EF7-BF45-8B4E-893F8809F93B}" type="parTrans" cxnId="{9314417F-CA18-DC4D-902D-7F0A3BFAC131}">
      <dgm:prSet/>
      <dgm:spPr/>
      <dgm:t>
        <a:bodyPr/>
        <a:lstStyle/>
        <a:p>
          <a:endParaRPr lang="en-US"/>
        </a:p>
      </dgm:t>
    </dgm:pt>
    <dgm:pt modelId="{2B3EAB53-8B2F-3548-8C93-0B206E9ECC1E}" type="sibTrans" cxnId="{9314417F-CA18-DC4D-902D-7F0A3BFAC131}">
      <dgm:prSet/>
      <dgm:spPr/>
      <dgm:t>
        <a:bodyPr/>
        <a:lstStyle/>
        <a:p>
          <a:endParaRPr lang="en-US"/>
        </a:p>
      </dgm:t>
    </dgm:pt>
    <dgm:pt modelId="{CA390655-7C16-854A-A94F-83F531428B2A}" type="pres">
      <dgm:prSet presAssocID="{458CFBB0-64BC-9F43-9515-9B5FDA428A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5D1B2D-CBA3-664C-99A7-B4439F715C1B}" type="pres">
      <dgm:prSet presAssocID="{B6859AE0-0642-EA49-A138-B85776D2DE0C}" presName="node" presStyleLbl="node1" presStyleIdx="0" presStyleCnt="3" custScaleX="68918" custScaleY="6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E020C-CFB4-374B-B556-654B73245F3E}" type="pres">
      <dgm:prSet presAssocID="{91C88D0F-0AAD-FE4B-A3E9-575550C93731}" presName="sibTrans" presStyleLbl="sibTrans2D1" presStyleIdx="0" presStyleCnt="2" custScaleX="170873" custScaleY="71130" custLinFactNeighborX="-1652" custLinFactNeighborY="4236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A6A97CE9-75B2-664B-88A7-A57227E958CE}" type="pres">
      <dgm:prSet presAssocID="{91C88D0F-0AAD-FE4B-A3E9-575550C9373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55AFD4A-B7EF-2B43-8E03-233E5A127686}" type="pres">
      <dgm:prSet presAssocID="{C3F9DA5E-EAF0-6940-A961-5425EF1F69E4}" presName="node" presStyleLbl="node1" presStyleIdx="1" presStyleCnt="3" custScaleX="70186" custScaleY="66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B70CC-1394-0249-89BD-C978AA9C0926}" type="pres">
      <dgm:prSet presAssocID="{DC895882-28E6-0A4F-87FF-3A47F81A1DCD}" presName="sibTrans" presStyleLbl="sibTrans2D1" presStyleIdx="1" presStyleCnt="2" custScaleX="163140" custScaleY="6627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78F6655-F1FE-8E40-9587-BD42482D524E}" type="pres">
      <dgm:prSet presAssocID="{DC895882-28E6-0A4F-87FF-3A47F81A1DC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9B51F93-E0B7-794E-8B3A-EA6150C14FAD}" type="pres">
      <dgm:prSet presAssocID="{A431C33F-4489-7E40-991A-5F5434A9ABBD}" presName="node" presStyleLbl="node1" presStyleIdx="2" presStyleCnt="3" custScaleX="69061" custScaleY="67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65661C-AABA-CD46-9F7F-596C42389D07}" type="presOf" srcId="{B6859AE0-0642-EA49-A138-B85776D2DE0C}" destId="{7F5D1B2D-CBA3-664C-99A7-B4439F715C1B}" srcOrd="0" destOrd="0" presId="urn:microsoft.com/office/officeart/2005/8/layout/process1"/>
    <dgm:cxn modelId="{AA7877AD-4DE9-E54B-B758-EFA57E3684F0}" type="presOf" srcId="{C3F9DA5E-EAF0-6940-A961-5425EF1F69E4}" destId="{A55AFD4A-B7EF-2B43-8E03-233E5A127686}" srcOrd="0" destOrd="0" presId="urn:microsoft.com/office/officeart/2005/8/layout/process1"/>
    <dgm:cxn modelId="{45FA0073-AC6A-B44C-954C-2A711C7656B6}" type="presOf" srcId="{DC895882-28E6-0A4F-87FF-3A47F81A1DCD}" destId="{6A2B70CC-1394-0249-89BD-C978AA9C0926}" srcOrd="0" destOrd="0" presId="urn:microsoft.com/office/officeart/2005/8/layout/process1"/>
    <dgm:cxn modelId="{250B8386-7887-6B45-9633-9A4D5DA6A958}" type="presOf" srcId="{458CFBB0-64BC-9F43-9515-9B5FDA428AFC}" destId="{CA390655-7C16-854A-A94F-83F531428B2A}" srcOrd="0" destOrd="0" presId="urn:microsoft.com/office/officeart/2005/8/layout/process1"/>
    <dgm:cxn modelId="{5194F251-DF63-2A47-A66A-6EF2CFD7B8AA}" type="presOf" srcId="{DC895882-28E6-0A4F-87FF-3A47F81A1DCD}" destId="{778F6655-F1FE-8E40-9587-BD42482D524E}" srcOrd="1" destOrd="0" presId="urn:microsoft.com/office/officeart/2005/8/layout/process1"/>
    <dgm:cxn modelId="{9314417F-CA18-DC4D-902D-7F0A3BFAC131}" srcId="{458CFBB0-64BC-9F43-9515-9B5FDA428AFC}" destId="{A431C33F-4489-7E40-991A-5F5434A9ABBD}" srcOrd="2" destOrd="0" parTransId="{F0A23751-0EF7-BF45-8B4E-893F8809F93B}" sibTransId="{2B3EAB53-8B2F-3548-8C93-0B206E9ECC1E}"/>
    <dgm:cxn modelId="{BAE19BBD-00BA-744C-95AB-AE0C53514006}" type="presOf" srcId="{91C88D0F-0AAD-FE4B-A3E9-575550C93731}" destId="{A6A97CE9-75B2-664B-88A7-A57227E958CE}" srcOrd="1" destOrd="0" presId="urn:microsoft.com/office/officeart/2005/8/layout/process1"/>
    <dgm:cxn modelId="{30CA5A7F-7D72-F347-A1FE-B1D133396750}" srcId="{458CFBB0-64BC-9F43-9515-9B5FDA428AFC}" destId="{B6859AE0-0642-EA49-A138-B85776D2DE0C}" srcOrd="0" destOrd="0" parTransId="{BD7B9117-00C6-6740-8604-EBD48DCE1C28}" sibTransId="{91C88D0F-0AAD-FE4B-A3E9-575550C93731}"/>
    <dgm:cxn modelId="{4B32CAE5-0A65-1045-AB0B-FB88530B86F7}" type="presOf" srcId="{91C88D0F-0AAD-FE4B-A3E9-575550C93731}" destId="{84DE020C-CFB4-374B-B556-654B73245F3E}" srcOrd="0" destOrd="0" presId="urn:microsoft.com/office/officeart/2005/8/layout/process1"/>
    <dgm:cxn modelId="{662BB1A9-CFB3-9548-BFAB-C236DB292CBD}" srcId="{458CFBB0-64BC-9F43-9515-9B5FDA428AFC}" destId="{C3F9DA5E-EAF0-6940-A961-5425EF1F69E4}" srcOrd="1" destOrd="0" parTransId="{60AF63C2-55B4-064C-84FE-719756B18451}" sibTransId="{DC895882-28E6-0A4F-87FF-3A47F81A1DCD}"/>
    <dgm:cxn modelId="{0442C111-84C0-FD44-B60D-39DDEF4A00C3}" type="presOf" srcId="{A431C33F-4489-7E40-991A-5F5434A9ABBD}" destId="{B9B51F93-E0B7-794E-8B3A-EA6150C14FAD}" srcOrd="0" destOrd="0" presId="urn:microsoft.com/office/officeart/2005/8/layout/process1"/>
    <dgm:cxn modelId="{0E8FAD32-E506-994B-91D4-420F6A4CC3BF}" type="presParOf" srcId="{CA390655-7C16-854A-A94F-83F531428B2A}" destId="{7F5D1B2D-CBA3-664C-99A7-B4439F715C1B}" srcOrd="0" destOrd="0" presId="urn:microsoft.com/office/officeart/2005/8/layout/process1"/>
    <dgm:cxn modelId="{6C2D4EA6-73E6-1742-B6FB-EE321320B7F8}" type="presParOf" srcId="{CA390655-7C16-854A-A94F-83F531428B2A}" destId="{84DE020C-CFB4-374B-B556-654B73245F3E}" srcOrd="1" destOrd="0" presId="urn:microsoft.com/office/officeart/2005/8/layout/process1"/>
    <dgm:cxn modelId="{B7D9C869-4EB3-AE40-95CD-89CCF0B7B6A9}" type="presParOf" srcId="{84DE020C-CFB4-374B-B556-654B73245F3E}" destId="{A6A97CE9-75B2-664B-88A7-A57227E958CE}" srcOrd="0" destOrd="0" presId="urn:microsoft.com/office/officeart/2005/8/layout/process1"/>
    <dgm:cxn modelId="{57138818-A2C2-FB45-AEB9-4753627226B6}" type="presParOf" srcId="{CA390655-7C16-854A-A94F-83F531428B2A}" destId="{A55AFD4A-B7EF-2B43-8E03-233E5A127686}" srcOrd="2" destOrd="0" presId="urn:microsoft.com/office/officeart/2005/8/layout/process1"/>
    <dgm:cxn modelId="{CB54432D-0E86-7B43-AF6B-F87D6AA3E376}" type="presParOf" srcId="{CA390655-7C16-854A-A94F-83F531428B2A}" destId="{6A2B70CC-1394-0249-89BD-C978AA9C0926}" srcOrd="3" destOrd="0" presId="urn:microsoft.com/office/officeart/2005/8/layout/process1"/>
    <dgm:cxn modelId="{3BC9583D-31FE-A041-8CEA-88EFC45EB30D}" type="presParOf" srcId="{6A2B70CC-1394-0249-89BD-C978AA9C0926}" destId="{778F6655-F1FE-8E40-9587-BD42482D524E}" srcOrd="0" destOrd="0" presId="urn:microsoft.com/office/officeart/2005/8/layout/process1"/>
    <dgm:cxn modelId="{03FD35D9-04DE-E543-A718-379C0CB2303A}" type="presParOf" srcId="{CA390655-7C16-854A-A94F-83F531428B2A}" destId="{B9B51F93-E0B7-794E-8B3A-EA6150C14FA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D1B2D-CBA3-664C-99A7-B4439F715C1B}">
      <dsp:nvSpPr>
        <dsp:cNvPr id="0" name=""/>
        <dsp:cNvSpPr/>
      </dsp:nvSpPr>
      <dsp:spPr>
        <a:xfrm>
          <a:off x="3809" y="1398901"/>
          <a:ext cx="1837897" cy="10494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8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hade val="80000"/>
                <a:satMod val="150000"/>
              </a:schemeClr>
            </a:duotone>
          </a:blip>
          <a:tile tx="0" ty="0" sx="65000" sy="65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Pro-Obama</a:t>
          </a:r>
          <a:endParaRPr lang="en-US" sz="2700" kern="1200" dirty="0"/>
        </a:p>
      </dsp:txBody>
      <dsp:txXfrm>
        <a:off x="34546" y="1429638"/>
        <a:ext cx="1776423" cy="987949"/>
      </dsp:txXfrm>
    </dsp:sp>
    <dsp:sp modelId="{84DE020C-CFB4-374B-B556-654B73245F3E}">
      <dsp:nvSpPr>
        <dsp:cNvPr id="0" name=""/>
        <dsp:cNvSpPr/>
      </dsp:nvSpPr>
      <dsp:spPr>
        <a:xfrm>
          <a:off x="1898702" y="1716414"/>
          <a:ext cx="966046" cy="470427"/>
        </a:xfrm>
        <a:prstGeom prst="leftRight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80000"/>
                <a:satMod val="150000"/>
              </a:schemeClr>
            </a:duotone>
          </a:blip>
          <a:tile tx="0" ty="0" sx="65000" sy="65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898702" y="1810499"/>
        <a:ext cx="824918" cy="282257"/>
      </dsp:txXfrm>
    </dsp:sp>
    <dsp:sp modelId="{A55AFD4A-B7EF-2B43-8E03-233E5A127686}">
      <dsp:nvSpPr>
        <dsp:cNvPr id="0" name=""/>
        <dsp:cNvSpPr/>
      </dsp:nvSpPr>
      <dsp:spPr>
        <a:xfrm>
          <a:off x="2908421" y="1393652"/>
          <a:ext cx="1871711" cy="1059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8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hade val="80000"/>
                <a:satMod val="150000"/>
              </a:schemeClr>
            </a:duotone>
          </a:blip>
          <a:tile tx="0" ty="0" sx="65000" sy="65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Susceptible</a:t>
          </a:r>
          <a:endParaRPr lang="en-US" sz="2700" kern="1200" dirty="0"/>
        </a:p>
      </dsp:txBody>
      <dsp:txXfrm>
        <a:off x="2939465" y="1424696"/>
        <a:ext cx="1809623" cy="997832"/>
      </dsp:txXfrm>
    </dsp:sp>
    <dsp:sp modelId="{6A2B70CC-1394-0249-89BD-C978AA9C0926}">
      <dsp:nvSpPr>
        <dsp:cNvPr id="0" name=""/>
        <dsp:cNvSpPr/>
      </dsp:nvSpPr>
      <dsp:spPr>
        <a:xfrm>
          <a:off x="4868328" y="1704456"/>
          <a:ext cx="922326" cy="438312"/>
        </a:xfrm>
        <a:prstGeom prst="leftRight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80000"/>
                <a:satMod val="150000"/>
              </a:schemeClr>
            </a:duotone>
          </a:blip>
          <a:tile tx="0" ty="0" sx="65000" sy="65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68328" y="1792118"/>
        <a:ext cx="790832" cy="262988"/>
      </dsp:txXfrm>
    </dsp:sp>
    <dsp:sp modelId="{B9B51F93-E0B7-794E-8B3A-EA6150C14FAD}">
      <dsp:nvSpPr>
        <dsp:cNvPr id="0" name=""/>
        <dsp:cNvSpPr/>
      </dsp:nvSpPr>
      <dsp:spPr>
        <a:xfrm>
          <a:off x="5846848" y="1379996"/>
          <a:ext cx="1841710" cy="10872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8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hade val="80000"/>
                <a:satMod val="150000"/>
              </a:schemeClr>
            </a:duotone>
          </a:blip>
          <a:tile tx="0" ty="0" sx="65000" sy="65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Pro-Romney</a:t>
          </a:r>
          <a:endParaRPr lang="en-US" sz="2700" kern="1200" dirty="0"/>
        </a:p>
      </dsp:txBody>
      <dsp:txXfrm>
        <a:off x="5878692" y="1411840"/>
        <a:ext cx="1778022" cy="1023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68E36-4F01-534D-927E-F018C2CAA941}" type="datetimeFigureOut">
              <a:rPr lang="en-US" smtClean="0"/>
              <a:t>12/2/12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B64A6-B3FB-C644-8EE1-6E545A3A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2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14EB6-0F3E-4646-8842-86D35099DA4E}" type="datetimeFigureOut">
              <a:rPr lang="en-US" smtClean="0"/>
              <a:t>12/2/12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47701-F64E-494D-B873-C4833860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23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71233BD5-C861-814E-A9D1-C8291D2267E9}" type="datetime1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D7E0-D54D-C942-9F19-620308E8ADA0}" type="datetime1">
              <a:rPr lang="en-US" smtClean="0"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6E48-F5D9-D949-98AA-294DC3C9AB6A}" type="datetime1">
              <a:rPr lang="en-US" smtClean="0"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F955-6647-5B40-BA98-D3984C6B7DBA}" type="datetime1">
              <a:rPr lang="en-US" smtClean="0"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04A3-9AB3-214B-9312-E14D0CA56447}" type="datetime1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5E12-E1EE-F741-A112-1252B3703DBE}" type="datetime1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84A-3CB2-814D-8243-0A37BAE42841}" type="datetime1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9B12BB2E-2440-C744-BBD8-4AEF658FB772}" type="datetime1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9FFF-C2CB-F940-AD6E-85EA7D37F592}" type="datetime1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97B7-CA46-B04E-B660-6D1105D47498}" type="datetime1">
              <a:rPr lang="en-US" smtClean="0"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E173-202C-8F46-B4EA-F40FC127B2F4}" type="datetime1">
              <a:rPr lang="en-US" smtClean="0"/>
              <a:t>12/2/12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8DC2-FF9F-6442-9F93-4B5774E109BA}" type="datetime1">
              <a:rPr lang="en-US" smtClean="0"/>
              <a:t>12/2/12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4CB1-CE58-AF4B-907D-12862A35141B}" type="datetime1">
              <a:rPr lang="en-US" smtClean="0"/>
              <a:t>12/2/12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92B1-9819-244F-BD8E-88DEAD9EDB4A}" type="datetime1">
              <a:rPr lang="en-US" smtClean="0"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5CDD06-AC7D-E54E-B1F3-26D47C03A2CF}" type="datetime1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5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Presidential Election Model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Christopher P. Alexander</a:t>
            </a:r>
          </a:p>
          <a:p>
            <a:r>
              <a:rPr lang="en-US" dirty="0" smtClean="0"/>
              <a:t>Ethan J. </a:t>
            </a:r>
            <a:r>
              <a:rPr lang="en-US" dirty="0" err="1" smtClean="0"/>
              <a:t>Krohn</a:t>
            </a:r>
            <a:endParaRPr lang="en-US" dirty="0" smtClean="0"/>
          </a:p>
          <a:p>
            <a:r>
              <a:rPr lang="en-US" dirty="0" smtClean="0"/>
              <a:t>Selman </a:t>
            </a:r>
            <a:r>
              <a:rPr lang="en-US" dirty="0" err="1" smtClean="0"/>
              <a:t>Kaldiroglu</a:t>
            </a:r>
            <a:endParaRPr lang="en-US" dirty="0" smtClean="0"/>
          </a:p>
          <a:p>
            <a:r>
              <a:rPr lang="en-US" dirty="0" smtClean="0"/>
              <a:t>Vanessa Moreno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4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Ran different order regressions on the data. Specifically we ran from order 1 to 10. </a:t>
            </a:r>
          </a:p>
          <a:p>
            <a:r>
              <a:rPr lang="en-US" dirty="0" smtClean="0"/>
              <a:t>We adjusted the predicted results and actual results to only include people who voted, i.e.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picked the closest order to the actual results and checked for consistency in other states.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674850"/>
              </p:ext>
            </p:extLst>
          </p:nvPr>
        </p:nvGraphicFramePr>
        <p:xfrm>
          <a:off x="1828800" y="3782016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3" imgW="5486400" imgH="381000" progId="Word.Document.12">
                  <p:embed/>
                </p:oleObj>
              </mc:Choice>
              <mc:Fallback>
                <p:oleObj name="Document" r:id="rId3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3782016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18512"/>
              </p:ext>
            </p:extLst>
          </p:nvPr>
        </p:nvGraphicFramePr>
        <p:xfrm>
          <a:off x="1828800" y="4223419"/>
          <a:ext cx="5486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5" imgW="5486400" imgH="368300" progId="Word.Document.12">
                  <p:embed/>
                </p:oleObj>
              </mc:Choice>
              <mc:Fallback>
                <p:oleObj name="Document" r:id="rId5" imgW="5486400" imgH="36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4223419"/>
                        <a:ext cx="5486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67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Combined Adjusted Results</a:t>
            </a:r>
            <a:endParaRPr lang="en-US" dirty="0"/>
          </a:p>
        </p:txBody>
      </p:sp>
      <p:pic>
        <p:nvPicPr>
          <p:cNvPr id="5" name="Content Placeholder 4" descr="Screen Shot 2012-12-02 at 9.34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94" b="-689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8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Ohio: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808256"/>
              </p:ext>
            </p:extLst>
          </p:nvPr>
        </p:nvGraphicFramePr>
        <p:xfrm>
          <a:off x="1096963" y="2084388"/>
          <a:ext cx="713894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647"/>
                <a:gridCol w="2379647"/>
                <a:gridCol w="2379647"/>
              </a:tblGrid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Order of Regression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Romney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Reality (adjusted)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47.6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47.76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51.95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48.05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47.61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47.54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51.89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48.11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47.4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46.92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46.62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2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Ohio: Model Prediction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Order</a:t>
            </a:r>
            <a:endParaRPr lang="en-US" dirty="0"/>
          </a:p>
        </p:txBody>
      </p:sp>
      <p:pic>
        <p:nvPicPr>
          <p:cNvPr id="5" name="Content Placeholder 3" descr="power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01" r="-21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45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Georgia: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647786"/>
              </p:ext>
            </p:extLst>
          </p:nvPr>
        </p:nvGraphicFramePr>
        <p:xfrm>
          <a:off x="1096963" y="2084388"/>
          <a:ext cx="713894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647"/>
                <a:gridCol w="2379647"/>
                <a:gridCol w="2379647"/>
              </a:tblGrid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Order of Regression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Romney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Reality (adjusted)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53.95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56.16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44.7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55.3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56.16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56.59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58.63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9211D"/>
                          </a:solidFill>
                        </a:rPr>
                        <a:t>39.34</a:t>
                      </a:r>
                      <a:endParaRPr lang="en-US" dirty="0">
                        <a:solidFill>
                          <a:srgbClr val="29211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60.66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58.95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61.54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46.33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53.67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60.04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63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Georgia: Model Prediction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Order</a:t>
            </a:r>
            <a:endParaRPr lang="en-US" dirty="0"/>
          </a:p>
        </p:txBody>
      </p:sp>
      <p:pic>
        <p:nvPicPr>
          <p:cNvPr id="6" name="Content Placeholder 5" descr="ga9ori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01" r="-21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414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a9zoom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01" r="-21601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Order (Zoom)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Georgia: Model Prediction (zoom)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5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Florida: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290220"/>
              </p:ext>
            </p:extLst>
          </p:nvPr>
        </p:nvGraphicFramePr>
        <p:xfrm>
          <a:off x="1083180" y="2084388"/>
          <a:ext cx="715272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430"/>
                <a:gridCol w="2379647"/>
                <a:gridCol w="2379647"/>
              </a:tblGrid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Order of Regression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Romney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Reality (adjusted)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50.45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49.55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50.09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49.91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49.87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50.13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49.46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50.54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49.24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50.76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49.31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50.69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49.37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50.63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48.41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51.59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48.08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51.92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48.22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51.78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49.29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50.81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3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Florida: Model Prediction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l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78" r="-205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414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Pennsylvania: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974710"/>
              </p:ext>
            </p:extLst>
          </p:nvPr>
        </p:nvGraphicFramePr>
        <p:xfrm>
          <a:off x="1096963" y="2084388"/>
          <a:ext cx="713894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647"/>
                <a:gridCol w="2379647"/>
                <a:gridCol w="2379647"/>
              </a:tblGrid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Order of Regression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Romney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Reality (adjusted)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52.53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47.47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53.42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46.58</a:t>
                      </a: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53.89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46.11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52.56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47.44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51.75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48.25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51.32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48.68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51.75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48.25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51.57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48.43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52.2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47.80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52.48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47.52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-0.01%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100.01%...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63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Introduction</a:t>
            </a:r>
          </a:p>
          <a:p>
            <a:r>
              <a:rPr lang="en-US" dirty="0"/>
              <a:t> </a:t>
            </a:r>
            <a:r>
              <a:rPr lang="en-US" dirty="0" smtClean="0"/>
              <a:t>Data Collection - Methodology</a:t>
            </a:r>
          </a:p>
          <a:p>
            <a:r>
              <a:rPr lang="en-US" dirty="0" smtClean="0"/>
              <a:t> Problems</a:t>
            </a:r>
          </a:p>
          <a:p>
            <a:r>
              <a:rPr lang="en-US" dirty="0" smtClean="0"/>
              <a:t> Results</a:t>
            </a:r>
          </a:p>
          <a:p>
            <a:r>
              <a:rPr lang="en-US" dirty="0" smtClean="0"/>
              <a:t> Looking Forward</a:t>
            </a:r>
            <a:endParaRPr lang="en-US" dirty="0"/>
          </a:p>
        </p:txBody>
      </p:sp>
      <p:pic>
        <p:nvPicPr>
          <p:cNvPr id="6" name="Picture 5" descr="j03096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09" y="2084294"/>
            <a:ext cx="2359711" cy="330800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9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Penn: Model Prediction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</a:t>
            </a:r>
            <a:endParaRPr lang="en-US" dirty="0"/>
          </a:p>
        </p:txBody>
      </p:sp>
      <p:pic>
        <p:nvPicPr>
          <p:cNvPr id="6" name="Content Placeholder 5" descr="penn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01" r="-21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414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Carolina: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682254"/>
              </p:ext>
            </p:extLst>
          </p:nvPr>
        </p:nvGraphicFramePr>
        <p:xfrm>
          <a:off x="1026706" y="2084388"/>
          <a:ext cx="713894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647"/>
                <a:gridCol w="2379647"/>
                <a:gridCol w="2379647"/>
              </a:tblGrid>
              <a:tr h="359125">
                <a:tc>
                  <a:txBody>
                    <a:bodyPr/>
                    <a:lstStyle/>
                    <a:p>
                      <a:r>
                        <a:rPr lang="en-US" dirty="0" smtClean="0"/>
                        <a:t>Order of Regression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Romney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Reality (adjusted)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48.94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51.06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50.49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50.49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49.34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50.66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49.13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50.87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50.34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50.10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50.10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50.10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49.55</a:t>
                      </a:r>
                      <a:endParaRPr lang="en-US" dirty="0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34239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5342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58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Carolina: Model Prediction</a:t>
            </a:r>
            <a:endParaRPr lang="en-US" dirty="0"/>
          </a:p>
        </p:txBody>
      </p:sp>
      <p:pic>
        <p:nvPicPr>
          <p:cNvPr id="5" name="Content Placeholder 4" descr="nc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01" r="-21601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OH:	Order: 6    Error Margin: 0.89</a:t>
            </a:r>
            <a:r>
              <a:rPr lang="en-US" dirty="0" smtClean="0"/>
              <a:t>%   (2</a:t>
            </a:r>
            <a:r>
              <a:rPr lang="en-US" baseline="30000" dirty="0" smtClean="0"/>
              <a:t>nd </a:t>
            </a:r>
            <a:r>
              <a:rPr lang="en-US" dirty="0" smtClean="0"/>
              <a:t>Best Order: 3)</a:t>
            </a:r>
            <a:endParaRPr lang="en-US" dirty="0" smtClean="0"/>
          </a:p>
          <a:p>
            <a:pPr lvl="1"/>
            <a:r>
              <a:rPr lang="en-US" dirty="0" smtClean="0"/>
              <a:t>FL:	Order: 1    Error Margin</a:t>
            </a:r>
            <a:r>
              <a:rPr lang="en-US" dirty="0"/>
              <a:t>: 0.36</a:t>
            </a:r>
            <a:r>
              <a:rPr lang="en-US" dirty="0"/>
              <a:t>%   (2</a:t>
            </a:r>
            <a:r>
              <a:rPr lang="en-US" baseline="30000" dirty="0"/>
              <a:t>nd </a:t>
            </a:r>
            <a:r>
              <a:rPr lang="en-US" dirty="0"/>
              <a:t>Best Order: </a:t>
            </a:r>
            <a:r>
              <a:rPr lang="en-US" dirty="0" smtClean="0"/>
              <a:t>2)</a:t>
            </a:r>
            <a:endParaRPr lang="en-US" dirty="0" smtClean="0"/>
          </a:p>
          <a:p>
            <a:pPr lvl="1"/>
            <a:r>
              <a:rPr lang="en-US" dirty="0" smtClean="0"/>
              <a:t>GA:	Order: 9	 </a:t>
            </a:r>
            <a:r>
              <a:rPr lang="en-US" dirty="0"/>
              <a:t> </a:t>
            </a:r>
            <a:r>
              <a:rPr lang="en-US" dirty="0" smtClean="0"/>
              <a:t>Error Margin: 0.28</a:t>
            </a:r>
            <a:r>
              <a:rPr lang="en-US" dirty="0"/>
              <a:t>%   (2</a:t>
            </a:r>
            <a:r>
              <a:rPr lang="en-US" baseline="30000" dirty="0"/>
              <a:t>nd </a:t>
            </a:r>
            <a:r>
              <a:rPr lang="en-US" dirty="0"/>
              <a:t>Best Order: </a:t>
            </a:r>
            <a:r>
              <a:rPr lang="en-US" dirty="0" smtClean="0"/>
              <a:t>2)</a:t>
            </a:r>
            <a:endParaRPr lang="en-US" dirty="0" smtClean="0"/>
          </a:p>
          <a:p>
            <a:pPr lvl="1"/>
            <a:r>
              <a:rPr lang="en-US" dirty="0" smtClean="0"/>
              <a:t>PA:	Order: 3    Error Margin: 0.03</a:t>
            </a:r>
            <a:r>
              <a:rPr lang="en-US" dirty="0"/>
              <a:t>%  </a:t>
            </a:r>
            <a:r>
              <a:rPr lang="en-US" dirty="0" smtClean="0"/>
              <a:t> (</a:t>
            </a:r>
            <a:r>
              <a:rPr lang="en-US" dirty="0"/>
              <a:t>2</a:t>
            </a:r>
            <a:r>
              <a:rPr lang="en-US" baseline="30000" dirty="0"/>
              <a:t>nd </a:t>
            </a:r>
            <a:r>
              <a:rPr lang="en-US" dirty="0"/>
              <a:t>Best Order: </a:t>
            </a:r>
            <a:r>
              <a:rPr lang="en-US" dirty="0" smtClean="0"/>
              <a:t>9)</a:t>
            </a:r>
            <a:endParaRPr lang="en-US" dirty="0" smtClean="0"/>
          </a:p>
          <a:p>
            <a:pPr lvl="1"/>
            <a:r>
              <a:rPr lang="en-US" dirty="0" smtClean="0"/>
              <a:t>NC:	Order 4	  Error Margin: 0.20</a:t>
            </a:r>
            <a:r>
              <a:rPr lang="en-US" dirty="0"/>
              <a:t>%   (2</a:t>
            </a:r>
            <a:r>
              <a:rPr lang="en-US" baseline="30000" dirty="0"/>
              <a:t>nd </a:t>
            </a:r>
            <a:r>
              <a:rPr lang="en-US" dirty="0"/>
              <a:t>Best Order: 3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This inconsistency in </a:t>
            </a:r>
            <a:r>
              <a:rPr lang="en-US" b="1" dirty="0" smtClean="0"/>
              <a:t>Order</a:t>
            </a:r>
            <a:r>
              <a:rPr lang="en-US" dirty="0" smtClean="0"/>
              <a:t> of </a:t>
            </a:r>
            <a:r>
              <a:rPr lang="en-US" dirty="0" smtClean="0"/>
              <a:t>Polynomials </a:t>
            </a:r>
            <a:r>
              <a:rPr lang="en-US" dirty="0" smtClean="0"/>
              <a:t>indicates that there may be no best fit polynomial for predicting the election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8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Indeed, we </a:t>
            </a:r>
            <a:r>
              <a:rPr lang="en-US" dirty="0" smtClean="0"/>
              <a:t>considered </a:t>
            </a:r>
            <a:r>
              <a:rPr lang="en-US" dirty="0" smtClean="0"/>
              <a:t>the polynomials of degree 9 and degree </a:t>
            </a:r>
            <a:r>
              <a:rPr lang="en-US" dirty="0" smtClean="0"/>
              <a:t>3</a:t>
            </a:r>
          </a:p>
          <a:p>
            <a:r>
              <a:rPr lang="en-US" dirty="0" smtClean="0"/>
              <a:t>We looked at different states and compared the variance of the regression model.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0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a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0342"/>
            <a:ext cx="3076940" cy="2307705"/>
          </a:xfrm>
          <a:prstGeom prst="rect">
            <a:avLst/>
          </a:prstGeom>
        </p:spPr>
      </p:pic>
      <p:pic>
        <p:nvPicPr>
          <p:cNvPr id="6" name="Picture 5" descr="nc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90" y="1645090"/>
            <a:ext cx="3076940" cy="2307705"/>
          </a:xfrm>
          <a:prstGeom prst="rect">
            <a:avLst/>
          </a:prstGeom>
        </p:spPr>
      </p:pic>
      <p:pic>
        <p:nvPicPr>
          <p:cNvPr id="7" name="Picture 6" descr="penn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84466"/>
            <a:ext cx="3076940" cy="2307706"/>
          </a:xfrm>
          <a:prstGeom prst="rect">
            <a:avLst/>
          </a:prstGeom>
        </p:spPr>
      </p:pic>
      <p:pic>
        <p:nvPicPr>
          <p:cNvPr id="12" name="Picture 11" descr="fl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90" y="4281233"/>
            <a:ext cx="3076940" cy="22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4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Degree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038" y="1881372"/>
            <a:ext cx="6949440" cy="36396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958" y="5915490"/>
            <a:ext cx="2895600" cy="27547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penn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9678"/>
            <a:ext cx="3102873" cy="2327155"/>
          </a:xfrm>
          <a:prstGeom prst="rect">
            <a:avLst/>
          </a:prstGeom>
        </p:spPr>
      </p:pic>
      <p:pic>
        <p:nvPicPr>
          <p:cNvPr id="6" name="Picture 5" descr="nc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56" y="1549678"/>
            <a:ext cx="3141080" cy="2355810"/>
          </a:xfrm>
          <a:prstGeom prst="rect">
            <a:avLst/>
          </a:prstGeom>
        </p:spPr>
      </p:pic>
      <p:pic>
        <p:nvPicPr>
          <p:cNvPr id="7" name="Picture 6" descr="ga9ori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7265"/>
            <a:ext cx="3102873" cy="2327154"/>
          </a:xfrm>
          <a:prstGeom prst="rect">
            <a:avLst/>
          </a:prstGeom>
        </p:spPr>
      </p:pic>
      <p:pic>
        <p:nvPicPr>
          <p:cNvPr id="8" name="Picture 7" descr="  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56" y="4165185"/>
            <a:ext cx="3141080" cy="23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0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qualitatively see that the degree 9 polynomials don’t </a:t>
            </a:r>
            <a:r>
              <a:rPr lang="en-US" i="1" dirty="0" smtClean="0"/>
              <a:t>look </a:t>
            </a:r>
            <a:r>
              <a:rPr lang="en-US" dirty="0" smtClean="0"/>
              <a:t>right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That is, they have </a:t>
            </a:r>
            <a:r>
              <a:rPr lang="en-US" i="1" dirty="0" smtClean="0"/>
              <a:t>unrealistic</a:t>
            </a:r>
            <a:r>
              <a:rPr lang="en-US" dirty="0" smtClean="0"/>
              <a:t> looking paths.  </a:t>
            </a:r>
            <a:endParaRPr lang="en-US" dirty="0" smtClean="0"/>
          </a:p>
          <a:p>
            <a:r>
              <a:rPr lang="en-US" dirty="0" smtClean="0"/>
              <a:t>However, the degree 3 looks neater and more </a:t>
            </a:r>
            <a:r>
              <a:rPr lang="en-US" dirty="0" smtClean="0"/>
              <a:t>reasonable.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9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Startling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37927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should consider how well the polynomial does on average</a:t>
            </a:r>
          </a:p>
          <a:p>
            <a:pPr lvl="1"/>
            <a:r>
              <a:rPr lang="en-US" dirty="0" smtClean="0"/>
              <a:t>Something can be the best predictor a couple times, and be terrible the rest of the time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The Third Degree Polynomial</a:t>
            </a:r>
            <a:r>
              <a:rPr lang="en-US" dirty="0" smtClean="0"/>
              <a:t> predicts well on average!</a:t>
            </a:r>
            <a:endParaRPr lang="en-US" b="1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2-12-02 at 9.1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2" y="3702331"/>
            <a:ext cx="8046720" cy="162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9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weighted our demographic information by 2008 voting behavior.</a:t>
            </a:r>
          </a:p>
          <a:p>
            <a:pPr lvl="1"/>
            <a:r>
              <a:rPr lang="en-US" dirty="0"/>
              <a:t>This does not take into consideration population change.</a:t>
            </a:r>
          </a:p>
          <a:p>
            <a:pPr lvl="1"/>
            <a:r>
              <a:rPr lang="en-US" dirty="0"/>
              <a:t>Nor does it consider voter enthusiasm or cultural changes.</a:t>
            </a:r>
          </a:p>
          <a:p>
            <a:r>
              <a:rPr lang="en-US" dirty="0"/>
              <a:t>The non-availability and inconsistency in data makes it very difficult to accurately predict the election or conclude that there is something special about the degree 3 polynomial.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9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W</a:t>
            </a:r>
            <a:r>
              <a:rPr lang="en-US" dirty="0" smtClean="0"/>
              <a:t>e Modeling?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model the outcome of the 2012 presidential election between Barack Obama and Mitt Romney in certain states. </a:t>
            </a:r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selected various states in order to have a diverse sample on which to build our model. </a:t>
            </a:r>
            <a:endParaRPr lang="en-US" dirty="0" smtClean="0"/>
          </a:p>
          <a:p>
            <a:pPr lvl="1"/>
            <a:r>
              <a:rPr lang="en-US" dirty="0" smtClean="0"/>
              <a:t>We wanted to use certain demographics and see using only these demographics whether we can predict the actual results.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1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Ohio Data Availability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Screen Shot 2012-12-02 at 9.42.4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0" y="1752600"/>
            <a:ext cx="2988262" cy="5036788"/>
          </a:xfrm>
          <a:prstGeom prst="rect">
            <a:avLst/>
          </a:prstGeom>
        </p:spPr>
      </p:pic>
      <p:pic>
        <p:nvPicPr>
          <p:cNvPr id="12" name="Picture 11" descr="Screen Shot 2012-12-02 at 9.43.3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1755808"/>
            <a:ext cx="2570339" cy="5033580"/>
          </a:xfrm>
          <a:prstGeom prst="rect">
            <a:avLst/>
          </a:prstGeom>
        </p:spPr>
      </p:pic>
      <p:pic>
        <p:nvPicPr>
          <p:cNvPr id="13" name="Picture 12" descr="Screen Shot 2012-12-02 at 9.44.2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41" y="1755808"/>
            <a:ext cx="3248300" cy="39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5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Data Availability</a:t>
            </a:r>
            <a:endParaRPr lang="en-US" dirty="0"/>
          </a:p>
        </p:txBody>
      </p:sp>
      <p:pic>
        <p:nvPicPr>
          <p:cNvPr id="5" name="Content Placeholder 4" descr="Screen Shot 2012-12-02 at 9.41.26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04" r="-1190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5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related problems:</a:t>
            </a:r>
            <a:endParaRPr lang="en-US" dirty="0"/>
          </a:p>
        </p:txBody>
      </p:sp>
      <p:pic>
        <p:nvPicPr>
          <p:cNvPr id="5" name="Content Placeholder 3" descr="Screen Shot 2012-10-28 at 5.53.51 PM.png"/>
          <p:cNvPicPr>
            <a:picLocks noChangeAspect="1"/>
          </p:cNvPicPr>
          <p:nvPr/>
        </p:nvPicPr>
        <p:blipFill>
          <a:blip r:embed="rId2"/>
          <a:srcRect t="-6720" b="-6720"/>
          <a:stretch>
            <a:fillRect/>
          </a:stretch>
        </p:blipFill>
        <p:spPr>
          <a:xfrm>
            <a:off x="699248" y="2502732"/>
            <a:ext cx="7740882" cy="3875500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64" y="6510444"/>
            <a:ext cx="5564759" cy="276225"/>
          </a:xfrm>
        </p:spPr>
        <p:txBody>
          <a:bodyPr/>
          <a:lstStyle/>
          <a:p>
            <a:pPr algn="ctr"/>
            <a:r>
              <a:rPr lang="en-US" sz="1050" dirty="0"/>
              <a:t>http://</a:t>
            </a:r>
            <a:r>
              <a:rPr lang="en-US" sz="1050" dirty="0" err="1"/>
              <a:t>www.realclearpolitics.com</a:t>
            </a:r>
            <a:r>
              <a:rPr lang="en-US" sz="1050" dirty="0"/>
              <a:t>/</a:t>
            </a:r>
            <a:r>
              <a:rPr lang="en-US" sz="1050" dirty="0" err="1"/>
              <a:t>epolls</a:t>
            </a:r>
            <a:r>
              <a:rPr lang="en-US" sz="1050" dirty="0"/>
              <a:t>/2012/president/oh/ohio_romney_vs_obama-1860.html</a:t>
            </a:r>
          </a:p>
        </p:txBody>
      </p:sp>
    </p:spTree>
    <p:extLst>
      <p:ext uri="{BB962C8B-B14F-4D97-AF65-F5344CB8AC3E}">
        <p14:creationId xmlns:p14="http://schemas.microsoft.com/office/powerpoint/2010/main" val="21545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“Cutoff” </a:t>
            </a:r>
            <a:r>
              <a:rPr lang="en-US" dirty="0" smtClean="0"/>
              <a:t>Problem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" y="5842934"/>
            <a:ext cx="8114862" cy="275478"/>
          </a:xfrm>
        </p:spPr>
        <p:txBody>
          <a:bodyPr/>
          <a:lstStyle/>
          <a:p>
            <a:pPr algn="ctr"/>
            <a:r>
              <a:rPr lang="en-US" dirty="0" err="1" smtClean="0"/>
              <a:t>SurveyUSA</a:t>
            </a:r>
            <a:r>
              <a:rPr lang="en-US" dirty="0" smtClean="0"/>
              <a:t>, </a:t>
            </a:r>
            <a:r>
              <a:rPr lang="en-US" dirty="0" err="1" smtClean="0"/>
              <a:t>Quinniapiac</a:t>
            </a:r>
            <a:r>
              <a:rPr lang="en-US" dirty="0" smtClean="0"/>
              <a:t>, PPP, Gravis Marketing, Rasmussen Reports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68" b="-9868"/>
          <a:stretch>
            <a:fillRect/>
          </a:stretch>
        </p:blipFill>
        <p:spPr>
          <a:xfrm>
            <a:off x="800100" y="1972325"/>
            <a:ext cx="8040890" cy="4211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" y="1849034"/>
            <a:ext cx="532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Income and maybe Age but figured it out.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0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Companies?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85800" y="2240280"/>
            <a:ext cx="3803904" cy="3877056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2000"/>
              </a:spcBef>
              <a:buSzPct val="100000"/>
              <a:buFont typeface="Wingdings" pitchFamily="2" charset="2"/>
              <a:buChar char="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Pros </a:t>
            </a:r>
          </a:p>
          <a:p>
            <a:r>
              <a:rPr lang="en-US" dirty="0" smtClean="0"/>
              <a:t>By using more than one polling company we are eliminating possible bias certain companies may have. 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645151" y="2240280"/>
            <a:ext cx="3803904" cy="387705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Cons</a:t>
            </a:r>
          </a:p>
          <a:p>
            <a:r>
              <a:rPr lang="en-US" dirty="0" smtClean="0"/>
              <a:t>Due to the differences in methodology in the polling companies, we have discrepancies in the number of observations, therefore have a high error vari</a:t>
            </a:r>
            <a:r>
              <a:rPr lang="en-US" dirty="0"/>
              <a:t>a</a:t>
            </a:r>
            <a:r>
              <a:rPr lang="en-US" dirty="0" smtClean="0"/>
              <a:t>nce. 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70345"/>
            <a:ext cx="3678921" cy="234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55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Ex: African American Undecided</a:t>
            </a:r>
            <a:endParaRPr lang="en-US" dirty="0"/>
          </a:p>
        </p:txBody>
      </p:sp>
      <p:pic>
        <p:nvPicPr>
          <p:cNvPr id="8" name="Content Placeholder 7" descr="Screen Shot 2012-12-02 at 5.21.02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41" r="-18441"/>
          <a:stretch>
            <a:fillRect/>
          </a:stretch>
        </p:blipFill>
        <p:spPr>
          <a:xfrm>
            <a:off x="1096963" y="2084388"/>
            <a:ext cx="6950075" cy="3640137"/>
          </a:xfrm>
        </p:spPr>
      </p:pic>
    </p:spTree>
    <p:extLst>
      <p:ext uri="{BB962C8B-B14F-4D97-AF65-F5344CB8AC3E}">
        <p14:creationId xmlns:p14="http://schemas.microsoft.com/office/powerpoint/2010/main" val="412115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Biased Polling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Perhaps our largest issue</a:t>
            </a:r>
          </a:p>
          <a:p>
            <a:r>
              <a:rPr lang="en-US" dirty="0" smtClean="0"/>
              <a:t>Politics is inherently political</a:t>
            </a:r>
          </a:p>
          <a:p>
            <a:pPr lvl="1"/>
            <a:r>
              <a:rPr lang="en-US" dirty="0" smtClean="0"/>
              <a:t>Many of the available polls have political allegiances (PPP, Fox News)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www.surveyusa.com</a:t>
            </a:r>
            <a:r>
              <a:rPr lang="en-US" dirty="0"/>
              <a:t>/</a:t>
            </a:r>
          </a:p>
        </p:txBody>
      </p:sp>
      <p:pic>
        <p:nvPicPr>
          <p:cNvPr id="5" name="Picture 4" descr="Screen Shot 2012-12-02 at 9.52.2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06" y="3661947"/>
            <a:ext cx="3881950" cy="296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0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Spring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 all are really interested in continuing with the research.</a:t>
            </a:r>
          </a:p>
          <a:p>
            <a:pPr lvl="1"/>
            <a:r>
              <a:rPr lang="en-US" dirty="0" smtClean="0"/>
              <a:t>We want to see if there really is statistically significant reason why degree 3 polynomials work.</a:t>
            </a:r>
          </a:p>
          <a:p>
            <a:pPr lvl="1"/>
            <a:r>
              <a:rPr lang="en-US" dirty="0" smtClean="0"/>
              <a:t>Study more states.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Suárez</a:t>
            </a:r>
            <a:r>
              <a:rPr lang="en-US" dirty="0" smtClean="0"/>
              <a:t> brought up the possibility of using similar techniques to develop a metric for how </a:t>
            </a:r>
            <a:r>
              <a:rPr lang="en-US" i="1" dirty="0" smtClean="0"/>
              <a:t>blue</a:t>
            </a:r>
            <a:r>
              <a:rPr lang="en-US" dirty="0" smtClean="0"/>
              <a:t> or </a:t>
            </a:r>
            <a:r>
              <a:rPr lang="en-US" i="1" dirty="0" smtClean="0"/>
              <a:t>red</a:t>
            </a:r>
            <a:r>
              <a:rPr lang="en-US" dirty="0" smtClean="0"/>
              <a:t> a state is.</a:t>
            </a:r>
          </a:p>
          <a:p>
            <a:pPr lvl="1"/>
            <a:r>
              <a:rPr lang="en-US" dirty="0" smtClean="0"/>
              <a:t>We could model how changing population demographics and voting behaviors move together.</a:t>
            </a:r>
          </a:p>
          <a:p>
            <a:pPr lvl="1"/>
            <a:r>
              <a:rPr lang="en-US" dirty="0" smtClean="0"/>
              <a:t>Issues: we need accurate census data on particularly the Hispanic and Latino populations and voting behaviors of these populations.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5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3095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Rasmussen Reports, LLC. </a:t>
            </a:r>
            <a:r>
              <a:rPr lang="en-US" i="1" dirty="0"/>
              <a:t>Pulse Opinion Research</a:t>
            </a:r>
            <a:r>
              <a:rPr lang="en-US" dirty="0"/>
              <a:t>. Survey. May, 2011 - November, 2012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Gravis Marketing, Inc. Florida. Survey. June, 2011 -  November, </a:t>
            </a:r>
            <a:r>
              <a:rPr lang="en-US" dirty="0" smtClean="0"/>
              <a:t>2012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Public Policy Polling. Raleigh, North Carolina. Survey. March, 2011 - November, </a:t>
            </a:r>
            <a:r>
              <a:rPr lang="en-US" dirty="0" smtClean="0"/>
              <a:t>2012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University of Cincinnati.</a:t>
            </a:r>
            <a:r>
              <a:rPr lang="en-US" i="1" dirty="0"/>
              <a:t> The Ohio Poll. </a:t>
            </a:r>
            <a:r>
              <a:rPr lang="en-US" dirty="0"/>
              <a:t>Survey. January, 2012 - November, </a:t>
            </a:r>
            <a:r>
              <a:rPr lang="en-US" dirty="0" smtClean="0"/>
              <a:t>2012.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SurveyUSA</a:t>
            </a:r>
            <a:r>
              <a:rPr lang="en-US" dirty="0"/>
              <a:t>. Survey. October, 2011 -  November, 2012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Fox News Poll. </a:t>
            </a:r>
            <a:r>
              <a:rPr lang="en-US" i="1" dirty="0"/>
              <a:t>Anderson</a:t>
            </a:r>
            <a:r>
              <a:rPr lang="en-US" dirty="0"/>
              <a:t> </a:t>
            </a:r>
            <a:r>
              <a:rPr lang="en-US" i="1" dirty="0"/>
              <a:t>Robbins</a:t>
            </a:r>
            <a:r>
              <a:rPr lang="en-US" dirty="0"/>
              <a:t> </a:t>
            </a:r>
            <a:r>
              <a:rPr lang="en-US" i="1" dirty="0"/>
              <a:t>Research</a:t>
            </a:r>
            <a:r>
              <a:rPr lang="en-US" dirty="0"/>
              <a:t>. Survey. October, 2011 - November, 2012.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Huffington Post. </a:t>
            </a:r>
            <a:r>
              <a:rPr lang="en-US" dirty="0" err="1" smtClean="0"/>
              <a:t>Huffpost</a:t>
            </a:r>
            <a:r>
              <a:rPr lang="en-US" dirty="0" smtClean="0"/>
              <a:t> Politics: Election </a:t>
            </a:r>
            <a:r>
              <a:rPr lang="en-US" dirty="0" err="1" smtClean="0"/>
              <a:t>Resulst</a:t>
            </a:r>
            <a:r>
              <a:rPr lang="en-US" dirty="0" smtClean="0"/>
              <a:t>. September, 2012- November, 2012.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Purple Strategies. </a:t>
            </a:r>
            <a:r>
              <a:rPr lang="en-US" dirty="0" err="1" smtClean="0"/>
              <a:t>PurplePoll</a:t>
            </a:r>
            <a:r>
              <a:rPr lang="en-US" dirty="0" smtClean="0"/>
              <a:t>. September, 2012- November, 2012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American Research Group. Survey. September, 2012- November, 2012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Cable News Network. CNN/ORC Poll. October, 2012- November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0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thanks to</a:t>
            </a:r>
          </a:p>
          <a:p>
            <a:pPr lvl="1"/>
            <a:r>
              <a:rPr lang="en-US" dirty="0" smtClean="0"/>
              <a:t>Dr. Dante </a:t>
            </a:r>
            <a:r>
              <a:rPr lang="en-US" dirty="0" err="1" smtClean="0"/>
              <a:t>Suárez</a:t>
            </a:r>
            <a:endParaRPr lang="en-US" dirty="0" smtClean="0"/>
          </a:p>
          <a:p>
            <a:pPr lvl="1"/>
            <a:r>
              <a:rPr lang="en-US" dirty="0" smtClean="0"/>
              <a:t>Dr. Eddy </a:t>
            </a:r>
            <a:r>
              <a:rPr lang="en-US" dirty="0" err="1" smtClean="0"/>
              <a:t>Kwessi</a:t>
            </a:r>
            <a:endParaRPr lang="en-US" dirty="0" smtClean="0"/>
          </a:p>
          <a:p>
            <a:r>
              <a:rPr lang="en-US" dirty="0" smtClean="0"/>
              <a:t>Especially to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Hoa</a:t>
            </a:r>
            <a:r>
              <a:rPr lang="en-US" dirty="0" smtClean="0"/>
              <a:t> Nguyen!!!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57" y="2553065"/>
            <a:ext cx="1803400" cy="1968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</p:spPr>
        <p:txBody>
          <a:bodyPr/>
          <a:lstStyle/>
          <a:p>
            <a:r>
              <a:rPr lang="en-US" dirty="0" smtClean="0"/>
              <a:t>Thank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F</a:t>
            </a:r>
            <a:r>
              <a:rPr lang="en-US" dirty="0" smtClean="0"/>
              <a:t>or Listening!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1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method of prediction that is consistent for all states that we have collected data for. </a:t>
            </a:r>
          </a:p>
          <a:p>
            <a:r>
              <a:rPr lang="en-US" dirty="0" smtClean="0"/>
              <a:t>See how certain demographics play a role in determining the outcome of the election.</a:t>
            </a:r>
          </a:p>
          <a:p>
            <a:r>
              <a:rPr lang="en-US" dirty="0" smtClean="0"/>
              <a:t>(Later) Develop a model of how </a:t>
            </a:r>
            <a:r>
              <a:rPr lang="en-US" i="1" dirty="0" smtClean="0"/>
              <a:t>Blue </a:t>
            </a:r>
            <a:r>
              <a:rPr lang="en-US" dirty="0" smtClean="0"/>
              <a:t>or </a:t>
            </a:r>
            <a:r>
              <a:rPr lang="en-US" i="1" dirty="0" smtClean="0"/>
              <a:t>Red</a:t>
            </a:r>
            <a:r>
              <a:rPr lang="en-US" dirty="0" smtClean="0"/>
              <a:t> a state is over time in relation to its population demographics.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>
              <a:spcBef>
                <a:spcPts val="2000"/>
              </a:spcBef>
              <a:buClrTx/>
            </a:pPr>
            <a:r>
              <a:rPr lang="en-US" dirty="0" smtClean="0"/>
              <a:t>First, we focused on modeling </a:t>
            </a:r>
            <a:r>
              <a:rPr lang="en-US" dirty="0"/>
              <a:t>the changes of each group over time, the groups being: Pro-Obama, Pro-Romney, and Susceptible</a:t>
            </a:r>
            <a:r>
              <a:rPr lang="en-US" dirty="0" smtClean="0"/>
              <a:t>. This preliminary model was based on a report named </a:t>
            </a:r>
            <a:r>
              <a:rPr lang="en-US" i="1" dirty="0" smtClean="0"/>
              <a:t>A Mathematical Model of Political Affiliations.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Ex: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94103431"/>
              </p:ext>
            </p:extLst>
          </p:nvPr>
        </p:nvGraphicFramePr>
        <p:xfrm>
          <a:off x="720201" y="1936041"/>
          <a:ext cx="7692369" cy="3847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03" y="4893608"/>
            <a:ext cx="5668166" cy="466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03" y="5360398"/>
            <a:ext cx="5668166" cy="46679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03" y="5827188"/>
            <a:ext cx="5677693" cy="46679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5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old model had various problems</a:t>
            </a:r>
            <a:endParaRPr lang="en-US" dirty="0" smtClean="0"/>
          </a:p>
          <a:p>
            <a:r>
              <a:rPr lang="en-US" dirty="0" smtClean="0"/>
              <a:t>We switched away from the dynamic system because our data was not based on the movements of groups, but rather the current </a:t>
            </a:r>
            <a:r>
              <a:rPr lang="en-US" i="1" dirty="0" smtClean="0"/>
              <a:t>moods</a:t>
            </a:r>
            <a:r>
              <a:rPr lang="en-US" dirty="0" smtClean="0"/>
              <a:t> of sampled individuals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Thus, we decided to use various regression models to estimate the importance of demographics and forecast the outcome.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8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Ohio: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Screen Shot 2012-10-28 at 5.52.34 PM.png"/>
          <p:cNvPicPr>
            <a:picLocks noChangeAspect="1"/>
          </p:cNvPicPr>
          <p:nvPr/>
        </p:nvPicPr>
        <p:blipFill>
          <a:blip r:embed="rId2"/>
          <a:srcRect l="-4978" r="-4978"/>
          <a:stretch>
            <a:fillRect/>
          </a:stretch>
        </p:blipFill>
        <p:spPr>
          <a:xfrm>
            <a:off x="719786" y="2084294"/>
            <a:ext cx="7745505" cy="387781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9786" y="5991784"/>
            <a:ext cx="8105525" cy="275478"/>
          </a:xfrm>
        </p:spPr>
        <p:txBody>
          <a:bodyPr/>
          <a:lstStyle/>
          <a:p>
            <a:pPr algn="ctr"/>
            <a:r>
              <a:rPr lang="en-US" sz="1050" dirty="0"/>
              <a:t>http://</a:t>
            </a:r>
            <a:r>
              <a:rPr lang="en-US" sz="1050" dirty="0" err="1"/>
              <a:t>www.realclearpolitics.com</a:t>
            </a:r>
            <a:r>
              <a:rPr lang="en-US" sz="1050" dirty="0"/>
              <a:t>/</a:t>
            </a:r>
            <a:r>
              <a:rPr lang="en-US" sz="1050" dirty="0" err="1"/>
              <a:t>epolls</a:t>
            </a:r>
            <a:r>
              <a:rPr lang="en-US" sz="1050" dirty="0"/>
              <a:t>/2012/president/oh/ohio_romney_vs_obama-1860.html</a:t>
            </a:r>
          </a:p>
        </p:txBody>
      </p:sp>
    </p:spTree>
    <p:extLst>
      <p:ext uri="{BB962C8B-B14F-4D97-AF65-F5344CB8AC3E}">
        <p14:creationId xmlns:p14="http://schemas.microsoft.com/office/powerpoint/2010/main" val="141608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Ohio: Age</a:t>
            </a:r>
            <a:endParaRPr lang="en-US" dirty="0"/>
          </a:p>
        </p:txBody>
      </p:sp>
      <p:pic>
        <p:nvPicPr>
          <p:cNvPr id="4" name="Content Placeholder 3" descr="Screen Shot 2012-10-28 at 5.53.18 PM.png"/>
          <p:cNvPicPr>
            <a:picLocks noChangeAspect="1"/>
          </p:cNvPicPr>
          <p:nvPr/>
        </p:nvPicPr>
        <p:blipFill>
          <a:blip r:embed="rId2"/>
          <a:srcRect t="-20742" b="-20742"/>
          <a:stretch>
            <a:fillRect/>
          </a:stretch>
        </p:blipFill>
        <p:spPr>
          <a:xfrm>
            <a:off x="800100" y="2018923"/>
            <a:ext cx="7745505" cy="387781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1075" y="5361990"/>
            <a:ext cx="7414530" cy="275478"/>
          </a:xfrm>
        </p:spPr>
        <p:txBody>
          <a:bodyPr/>
          <a:lstStyle/>
          <a:p>
            <a:pPr algn="ctr"/>
            <a:r>
              <a:rPr lang="en-US" sz="1050" dirty="0"/>
              <a:t>http://</a:t>
            </a:r>
            <a:r>
              <a:rPr lang="en-US" sz="1050" dirty="0" err="1"/>
              <a:t>www.realclearpolitics.com</a:t>
            </a:r>
            <a:r>
              <a:rPr lang="en-US" sz="1050" dirty="0"/>
              <a:t>/</a:t>
            </a:r>
            <a:r>
              <a:rPr lang="en-US" sz="1050" dirty="0" err="1"/>
              <a:t>epolls</a:t>
            </a:r>
            <a:r>
              <a:rPr lang="en-US" sz="1050" dirty="0"/>
              <a:t>/2012/president/oh/ohio_romney_vs_obama-1860.html</a:t>
            </a:r>
          </a:p>
        </p:txBody>
      </p:sp>
    </p:spTree>
    <p:extLst>
      <p:ext uri="{BB962C8B-B14F-4D97-AF65-F5344CB8AC3E}">
        <p14:creationId xmlns:p14="http://schemas.microsoft.com/office/powerpoint/2010/main" val="232316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Ohio: Race</a:t>
            </a:r>
            <a:endParaRPr lang="en-US" dirty="0"/>
          </a:p>
        </p:txBody>
      </p:sp>
      <p:pic>
        <p:nvPicPr>
          <p:cNvPr id="4" name="Content Placeholder 3" descr="Screen Shot 2012-10-28 at 5.52.01 PM.png"/>
          <p:cNvPicPr>
            <a:picLocks noChangeAspect="1"/>
          </p:cNvPicPr>
          <p:nvPr/>
        </p:nvPicPr>
        <p:blipFill>
          <a:blip r:embed="rId2"/>
          <a:srcRect t="-3899" b="-3899"/>
          <a:stretch>
            <a:fillRect/>
          </a:stretch>
        </p:blipFill>
        <p:spPr>
          <a:xfrm>
            <a:off x="800100" y="1930836"/>
            <a:ext cx="7745505" cy="387781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5670912"/>
            <a:ext cx="8088405" cy="275478"/>
          </a:xfrm>
        </p:spPr>
        <p:txBody>
          <a:bodyPr/>
          <a:lstStyle/>
          <a:p>
            <a:pPr algn="ctr"/>
            <a:r>
              <a:rPr lang="en-US" sz="1050" dirty="0"/>
              <a:t>http://</a:t>
            </a:r>
            <a:r>
              <a:rPr lang="en-US" sz="1050" dirty="0" err="1"/>
              <a:t>www.realclearpolitics.com</a:t>
            </a:r>
            <a:r>
              <a:rPr lang="en-US" sz="1050" dirty="0"/>
              <a:t>/</a:t>
            </a:r>
            <a:r>
              <a:rPr lang="en-US" sz="1050" dirty="0" err="1"/>
              <a:t>epolls</a:t>
            </a:r>
            <a:r>
              <a:rPr lang="en-US" sz="1050" dirty="0"/>
              <a:t>/2012/president/oh/ohio_romney_vs_obama-1860.html</a:t>
            </a:r>
          </a:p>
        </p:txBody>
      </p:sp>
    </p:spTree>
    <p:extLst>
      <p:ext uri="{BB962C8B-B14F-4D97-AF65-F5344CB8AC3E}">
        <p14:creationId xmlns:p14="http://schemas.microsoft.com/office/powerpoint/2010/main" val="200145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343</TotalTime>
  <Words>1112</Words>
  <Application>Microsoft Macintosh PowerPoint</Application>
  <PresentationFormat>On-screen Show (4:3)</PresentationFormat>
  <Paragraphs>315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Formal</vt:lpstr>
      <vt:lpstr>Document</vt:lpstr>
      <vt:lpstr>Presidential Election Model 2012</vt:lpstr>
      <vt:lpstr>Outline</vt:lpstr>
      <vt:lpstr>What Are We Modeling?</vt:lpstr>
      <vt:lpstr>Goals</vt:lpstr>
      <vt:lpstr>Original Model</vt:lpstr>
      <vt:lpstr>Modified Model</vt:lpstr>
      <vt:lpstr>Ohio: Gender</vt:lpstr>
      <vt:lpstr>Ohio: Age</vt:lpstr>
      <vt:lpstr>Ohio: Race</vt:lpstr>
      <vt:lpstr>Results</vt:lpstr>
      <vt:lpstr>Combined Adjusted Results</vt:lpstr>
      <vt:lpstr>Ohio: Results</vt:lpstr>
      <vt:lpstr>Ohio: Model Prediction</vt:lpstr>
      <vt:lpstr>Georgia: Results</vt:lpstr>
      <vt:lpstr>Georgia: Model Prediction</vt:lpstr>
      <vt:lpstr>Georgia: Model Prediction (zoom)</vt:lpstr>
      <vt:lpstr>Florida: Results</vt:lpstr>
      <vt:lpstr>Florida: Model Prediction</vt:lpstr>
      <vt:lpstr>Pennsylvania: Results</vt:lpstr>
      <vt:lpstr>Penn: Model Prediction</vt:lpstr>
      <vt:lpstr>North Carolina: Results</vt:lpstr>
      <vt:lpstr>North Carolina: Model Prediction</vt:lpstr>
      <vt:lpstr>Analysis  </vt:lpstr>
      <vt:lpstr>Analysis</vt:lpstr>
      <vt:lpstr>Degree 3</vt:lpstr>
      <vt:lpstr>Degree 9</vt:lpstr>
      <vt:lpstr>Analysis</vt:lpstr>
      <vt:lpstr>Startling Results</vt:lpstr>
      <vt:lpstr>Concerns</vt:lpstr>
      <vt:lpstr>Ohio Data Availability</vt:lpstr>
      <vt:lpstr>Georgia Data Availability</vt:lpstr>
      <vt:lpstr>Concerns</vt:lpstr>
      <vt:lpstr>“Cutoff” Problem</vt:lpstr>
      <vt:lpstr>Multiple Companies?</vt:lpstr>
      <vt:lpstr>Ex: African American Undecided</vt:lpstr>
      <vt:lpstr>Biased Polling</vt:lpstr>
      <vt:lpstr>Plans for Spring 2013</vt:lpstr>
      <vt:lpstr>Bibliography</vt:lpstr>
      <vt:lpstr>Thank You For Listening!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Election Model 2012</dc:title>
  <dc:creator>a a</dc:creator>
  <cp:lastModifiedBy>Selman Kaldiroglu</cp:lastModifiedBy>
  <cp:revision>30</cp:revision>
  <dcterms:created xsi:type="dcterms:W3CDTF">2012-12-02T22:23:26Z</dcterms:created>
  <dcterms:modified xsi:type="dcterms:W3CDTF">2012-12-03T05:51:40Z</dcterms:modified>
</cp:coreProperties>
</file>