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E4A2B903-D21D-0949-8BF5-33054C4F42DF}" type="datetimeFigureOut">
              <a:rPr lang="en-US" smtClean="0"/>
              <a:pPr/>
              <a:t>5/3/13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9B23909-6133-524C-9711-C98B9E86E9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Diffusion-Limited Evaporation Model and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Chen and Daniel Villamizar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new</a:t>
            </a:r>
            <a:r>
              <a:rPr lang="en-US" dirty="0" smtClean="0"/>
              <a:t> = C</a:t>
            </a:r>
            <a:r>
              <a:rPr lang="en-US" baseline="-25000" dirty="0" smtClean="0"/>
              <a:t>o-</a:t>
            </a:r>
            <a:r>
              <a:rPr lang="en-US" dirty="0" smtClean="0"/>
              <a:t>C</a:t>
            </a:r>
            <a:r>
              <a:rPr lang="en-US" baseline="-25000" dirty="0" smtClean="0"/>
              <a:t>old</a:t>
            </a:r>
          </a:p>
          <a:p>
            <a:r>
              <a:rPr lang="en-US" dirty="0" smtClean="0"/>
              <a:t>PDE stays the same</a:t>
            </a:r>
          </a:p>
          <a:p>
            <a:r>
              <a:rPr lang="en-US" dirty="0" smtClean="0"/>
              <a:t>Boundary Conditions &amp; Solution Changes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new</a:t>
            </a:r>
            <a:r>
              <a:rPr lang="en-US" dirty="0" smtClean="0"/>
              <a:t>(r&lt;=</a:t>
            </a:r>
            <a:r>
              <a:rPr lang="en-US" dirty="0" err="1" smtClean="0"/>
              <a:t>a,z</a:t>
            </a:r>
            <a:r>
              <a:rPr lang="en-US" dirty="0" smtClean="0"/>
              <a:t>=0) = C</a:t>
            </a:r>
            <a:r>
              <a:rPr lang="en-US" baseline="-25000" dirty="0" smtClean="0"/>
              <a:t>o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new</a:t>
            </a:r>
            <a:r>
              <a:rPr lang="en-US" dirty="0" smtClean="0"/>
              <a:t>(r&gt;</a:t>
            </a:r>
            <a:r>
              <a:rPr lang="en-US" dirty="0" err="1" smtClean="0"/>
              <a:t>a,z</a:t>
            </a:r>
            <a:r>
              <a:rPr lang="en-US" dirty="0" smtClean="0"/>
              <a:t>=0) = </a:t>
            </a:r>
            <a:r>
              <a:rPr lang="en-US" dirty="0" err="1" smtClean="0"/>
              <a:t>dC</a:t>
            </a:r>
            <a:r>
              <a:rPr lang="en-US" baseline="-25000" dirty="0" err="1" smtClean="0"/>
              <a:t>new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r>
              <a:rPr lang="en-US" dirty="0" smtClean="0"/>
              <a:t>=0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new</a:t>
            </a:r>
            <a:r>
              <a:rPr lang="en-US" dirty="0" smtClean="0"/>
              <a:t>(r=∞,z) = 0</a:t>
            </a:r>
          </a:p>
          <a:p>
            <a:pPr lvl="1"/>
            <a:r>
              <a:rPr lang="en-US" dirty="0" err="1" smtClean="0"/>
              <a:t>C</a:t>
            </a:r>
            <a:r>
              <a:rPr lang="en-US" baseline="-25000" dirty="0" err="1" smtClean="0"/>
              <a:t>new</a:t>
            </a:r>
            <a:r>
              <a:rPr lang="en-US" dirty="0" smtClean="0"/>
              <a:t>(</a:t>
            </a:r>
            <a:r>
              <a:rPr lang="en-US" dirty="0" err="1" smtClean="0"/>
              <a:t>r,z</a:t>
            </a:r>
            <a:r>
              <a:rPr lang="en-US" dirty="0" smtClean="0"/>
              <a:t>=∞) = 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 of variables solution 3521 poin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87" y="1481138"/>
            <a:ext cx="798782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Variables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 of vars abs error 3521 poin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213" y="1481138"/>
            <a:ext cx="7464467" cy="42995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Variables Error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55264" y="5780671"/>
            <a:ext cx="5663185" cy="107732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dirty="0" smtClean="0"/>
              <a:t>3521 Points</a:t>
            </a:r>
          </a:p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 smtClean="0"/>
              <a:t>Max Absolute Error: 18.9823 (r=2,Z=0)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Absolute Error: 2.1386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baseline="0" dirty="0" smtClean="0"/>
              <a:t>R2</a:t>
            </a:r>
            <a:r>
              <a:rPr lang="en-US" dirty="0" smtClean="0"/>
              <a:t> Error: 0.0743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Drop Solution</a:t>
            </a:r>
            <a:endParaRPr lang="en-US" dirty="0"/>
          </a:p>
        </p:txBody>
      </p:sp>
      <p:pic>
        <p:nvPicPr>
          <p:cNvPr id="2050" name="Picture 2" descr="C:\Users\Joe\Desktop\numerical analysis\presentation 2\round drop me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0840" y="1481328"/>
            <a:ext cx="5930392" cy="458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und drop vs rectangular 3521 points ea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46" y="1481138"/>
            <a:ext cx="771470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Drop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infinite domain</a:t>
            </a:r>
          </a:p>
          <a:p>
            <a:r>
              <a:rPr lang="en-US" dirty="0" smtClean="0"/>
              <a:t>Explore other software</a:t>
            </a:r>
          </a:p>
          <a:p>
            <a:pPr lvl="1"/>
            <a:r>
              <a:rPr lang="en-US" dirty="0" smtClean="0"/>
              <a:t>Finite Difference</a:t>
            </a:r>
          </a:p>
          <a:p>
            <a:r>
              <a:rPr lang="en-US" dirty="0" smtClean="0"/>
              <a:t>Include model of other transport processes (convection)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Extension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599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Diffusion-Limited Evaporation Model</a:t>
            </a:r>
          </a:p>
          <a:p>
            <a:r>
              <a:rPr lang="en-US" dirty="0" smtClean="0"/>
              <a:t>Evaporation by other means neglected for sessile water drops</a:t>
            </a:r>
          </a:p>
          <a:p>
            <a:r>
              <a:rPr lang="en-US" dirty="0" smtClean="0"/>
              <a:t>Need to develop steady state approximation</a:t>
            </a:r>
          </a:p>
          <a:p>
            <a:r>
              <a:rPr lang="en-US" dirty="0" smtClean="0"/>
              <a:t>Simplify with flat disk model, then move to sphere. </a:t>
            </a:r>
          </a:p>
          <a:p>
            <a:r>
              <a:rPr lang="en-US" dirty="0" smtClean="0"/>
              <a:t>Weber’s Disk approx.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pic>
        <p:nvPicPr>
          <p:cNvPr id="4" name="Picture 3" descr="Screen shot 2013-05-02 at 2.47.5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138" y="2110842"/>
            <a:ext cx="4144254" cy="317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24766" cy="4525963"/>
          </a:xfrm>
        </p:spPr>
        <p:txBody>
          <a:bodyPr/>
          <a:lstStyle/>
          <a:p>
            <a:r>
              <a:rPr lang="en-US" dirty="0" smtClean="0"/>
              <a:t>For Project:</a:t>
            </a:r>
          </a:p>
          <a:p>
            <a:pPr lvl="1"/>
            <a:r>
              <a:rPr lang="en-US" dirty="0" smtClean="0"/>
              <a:t>Important learning in Physics</a:t>
            </a:r>
          </a:p>
          <a:p>
            <a:pPr lvl="1"/>
            <a:r>
              <a:rPr lang="en-US" dirty="0" smtClean="0"/>
              <a:t>DNA stretching and depositing, self-assembly and patterning</a:t>
            </a:r>
          </a:p>
          <a:p>
            <a:pPr lvl="1"/>
            <a:r>
              <a:rPr lang="en-US" dirty="0" err="1" smtClean="0"/>
              <a:t>Nanowire</a:t>
            </a:r>
            <a:r>
              <a:rPr lang="en-US" dirty="0" smtClean="0"/>
              <a:t> fabrication</a:t>
            </a:r>
          </a:p>
          <a:p>
            <a:pPr lvl="1"/>
            <a:r>
              <a:rPr lang="en-US" dirty="0" smtClean="0"/>
              <a:t>Many other important applications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62034" y="1633728"/>
            <a:ext cx="392476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us: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and experiment with our </a:t>
            </a:r>
            <a:r>
              <a:rPr lang="en-US" sz="2300" dirty="0" smtClean="0"/>
              <a:t>Numerical Analysis skills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300" dirty="0" smtClean="0"/>
              <a:t>Discover an important real life application for these methods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PDE</a:t>
            </a:r>
          </a:p>
          <a:p>
            <a:endParaRPr lang="en-US" dirty="0" smtClean="0"/>
          </a:p>
          <a:p>
            <a:r>
              <a:rPr lang="en-US" dirty="0" smtClean="0"/>
              <a:t>Boundary Conditions (Weber’s)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Domain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 descr="Screen shot 2013-04-22 at 3.13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930023"/>
            <a:ext cx="2527300" cy="5207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791658" y="2800383"/>
            <a:ext cx="1987681" cy="2073551"/>
            <a:chOff x="3886200" y="3429000"/>
            <a:chExt cx="3028579" cy="3159415"/>
          </a:xfrm>
        </p:grpSpPr>
        <p:sp>
          <p:nvSpPr>
            <p:cNvPr id="6" name="Rectangle 5"/>
            <p:cNvSpPr/>
            <p:nvPr/>
          </p:nvSpPr>
          <p:spPr>
            <a:xfrm>
              <a:off x="4419600" y="3733800"/>
              <a:ext cx="2209800" cy="20574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4648199"/>
              <a:ext cx="287584" cy="79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z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1" y="5943599"/>
              <a:ext cx="258130" cy="46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r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61360" y="5791198"/>
              <a:ext cx="353419" cy="79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∞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5791198"/>
              <a:ext cx="298191" cy="79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0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7075" y="3429000"/>
              <a:ext cx="353419" cy="79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∞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5791198"/>
              <a:ext cx="287258" cy="79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a</a:t>
              </a:r>
              <a:endParaRPr lang="en-US" sz="14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4915694" y="5752306"/>
              <a:ext cx="227806" cy="794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419600" y="3657600"/>
              <a:ext cx="2286000" cy="2209800"/>
              <a:chOff x="4419600" y="3657600"/>
              <a:chExt cx="2286000" cy="22098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419600" y="5715000"/>
                <a:ext cx="609600" cy="15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029200" y="5715000"/>
                <a:ext cx="1600200" cy="152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419600" y="3657600"/>
                <a:ext cx="2209800" cy="1524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553200" y="3733800"/>
                <a:ext cx="152400" cy="2057400"/>
              </a:xfrm>
              <a:prstGeom prst="rect">
                <a:avLst/>
              </a:prstGeom>
              <a:solidFill>
                <a:srgbClr val="6600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p:grpSp>
      </p:grpSp>
      <p:pic>
        <p:nvPicPr>
          <p:cNvPr id="24" name="Picture 23" descr="Screen shot 2013-04-22 at 3.14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050" y="3323603"/>
            <a:ext cx="1371600" cy="9271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095850" y="3360113"/>
            <a:ext cx="152400" cy="814920"/>
            <a:chOff x="1219200" y="2779710"/>
            <a:chExt cx="152400" cy="814920"/>
          </a:xfrm>
        </p:grpSpPr>
        <p:sp>
          <p:nvSpPr>
            <p:cNvPr id="26" name="Rectangle 25"/>
            <p:cNvSpPr/>
            <p:nvPr/>
          </p:nvSpPr>
          <p:spPr>
            <a:xfrm>
              <a:off x="1219200" y="2779710"/>
              <a:ext cx="1524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19200" y="2998260"/>
              <a:ext cx="152400" cy="1524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19200" y="3226860"/>
              <a:ext cx="152400" cy="1524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19200" y="3442230"/>
              <a:ext cx="152400" cy="15240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73728" y="5360960"/>
            <a:ext cx="618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∞</a:t>
            </a:r>
            <a:endParaRPr lang="en-US" sz="3600" dirty="0"/>
          </a:p>
        </p:txBody>
      </p:sp>
      <p:sp>
        <p:nvSpPr>
          <p:cNvPr id="32" name="Right Arrow 31"/>
          <p:cNvSpPr/>
          <p:nvPr/>
        </p:nvSpPr>
        <p:spPr>
          <a:xfrm>
            <a:off x="2869306" y="5605698"/>
            <a:ext cx="1117929" cy="252618"/>
          </a:xfrm>
          <a:prstGeom prst="rightArrow">
            <a:avLst>
              <a:gd name="adj1" fmla="val 5556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20574" y="5503074"/>
            <a:ext cx="1005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Finite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Simplifying the </a:t>
            </a:r>
            <a:r>
              <a:rPr lang="en-US" dirty="0" err="1" smtClean="0"/>
              <a:t>Laplacian</a:t>
            </a:r>
            <a:r>
              <a:rPr lang="en-US" dirty="0" smtClean="0"/>
              <a:t> = 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Infinite Boundary → </a:t>
            </a:r>
            <a:r>
              <a:rPr lang="en-US" dirty="0" err="1" smtClean="0"/>
              <a:t>Hankel</a:t>
            </a:r>
            <a:r>
              <a:rPr lang="en-US" dirty="0" smtClean="0"/>
              <a:t> Transform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6" y="2271351"/>
            <a:ext cx="3860800" cy="647700"/>
          </a:xfrm>
          <a:prstGeom prst="rect">
            <a:avLst/>
          </a:prstGeom>
        </p:spPr>
      </p:pic>
      <p:pic>
        <p:nvPicPr>
          <p:cNvPr id="5" name="Picture 4" descr="Screen shot 2013-04-22 at 3.13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80" y="4007257"/>
            <a:ext cx="2527300" cy="520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592171" y="2271351"/>
            <a:ext cx="795409" cy="6477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983247" y="2962819"/>
            <a:ext cx="1467803" cy="1044439"/>
            <a:chOff x="1983247" y="2962819"/>
            <a:chExt cx="1467803" cy="1044439"/>
          </a:xfrm>
        </p:grpSpPr>
        <p:sp>
          <p:nvSpPr>
            <p:cNvPr id="8" name="Right Brace 7"/>
            <p:cNvSpPr/>
            <p:nvPr/>
          </p:nvSpPr>
          <p:spPr>
            <a:xfrm rot="5400000">
              <a:off x="2466978" y="2479088"/>
              <a:ext cx="307903" cy="1275366"/>
            </a:xfrm>
            <a:prstGeom prst="rightBrac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043619" y="3433723"/>
              <a:ext cx="736534" cy="41053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617153" y="3270723"/>
              <a:ext cx="833897" cy="736535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193823" y="2334635"/>
            <a:ext cx="676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0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336" y="3270723"/>
            <a:ext cx="1485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our case:</a:t>
            </a:r>
          </a:p>
          <a:p>
            <a:r>
              <a:rPr lang="en-US" dirty="0" err="1" smtClean="0"/>
              <a:t>ρ</a:t>
            </a:r>
            <a:r>
              <a:rPr lang="en-US" dirty="0" smtClean="0"/>
              <a:t> → </a:t>
            </a:r>
            <a:r>
              <a:rPr lang="en-US" dirty="0" err="1" smtClean="0"/>
              <a:t>r</a:t>
            </a:r>
            <a:endParaRPr lang="en-US" dirty="0" smtClean="0"/>
          </a:p>
          <a:p>
            <a:r>
              <a:rPr lang="en-US" dirty="0" err="1" smtClean="0"/>
              <a:t>Φ</a:t>
            </a:r>
            <a:r>
              <a:rPr lang="en-US" dirty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θ</a:t>
            </a:r>
            <a:endParaRPr lang="en-US" dirty="0" smtClean="0"/>
          </a:p>
          <a:p>
            <a:r>
              <a:rPr lang="en-US" dirty="0" err="1" smtClean="0"/>
              <a:t>f</a:t>
            </a:r>
            <a:r>
              <a:rPr lang="en-US" dirty="0" smtClean="0"/>
              <a:t> →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Methods:</a:t>
            </a:r>
          </a:p>
          <a:p>
            <a:pPr lvl="1"/>
            <a:r>
              <a:rPr lang="en-US" dirty="0" smtClean="0"/>
              <a:t>Elmer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Maple</a:t>
            </a:r>
          </a:p>
          <a:p>
            <a:pPr lvl="2"/>
            <a:r>
              <a:rPr lang="en-US" dirty="0" smtClean="0"/>
              <a:t>Only in the form: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Mathematica</a:t>
            </a:r>
            <a:endParaRPr lang="en-US" dirty="0" smtClean="0"/>
          </a:p>
          <a:p>
            <a:pPr lvl="2"/>
            <a:r>
              <a:rPr lang="en-US" dirty="0" smtClean="0"/>
              <a:t>No real support for mixed BC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0888" t="48217" r="3970" b="3746"/>
          <a:stretch>
            <a:fillRect/>
          </a:stretch>
        </p:blipFill>
        <p:spPr>
          <a:xfrm>
            <a:off x="3143151" y="1975464"/>
            <a:ext cx="1796086" cy="1406561"/>
          </a:xfrm>
          <a:prstGeom prst="rect">
            <a:avLst/>
          </a:prstGeom>
        </p:spPr>
      </p:pic>
      <p:pic>
        <p:nvPicPr>
          <p:cNvPr id="5" name="Picture 4" descr="Screen shot 2013-04-22 at 4.31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092" y="5307793"/>
            <a:ext cx="1421889" cy="1398996"/>
          </a:xfrm>
          <a:prstGeom prst="rect">
            <a:avLst/>
          </a:prstGeom>
        </p:spPr>
      </p:pic>
      <p:pic>
        <p:nvPicPr>
          <p:cNvPr id="6" name="Picture 5" descr="Screen shot 2013-04-22 at 8.53.2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11" y="5307793"/>
            <a:ext cx="1432842" cy="1398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19665"/>
          <a:stretch>
            <a:fillRect/>
          </a:stretch>
        </p:blipFill>
        <p:spPr>
          <a:xfrm>
            <a:off x="3335592" y="4212559"/>
            <a:ext cx="4366715" cy="59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r="83611"/>
          <a:stretch>
            <a:fillRect/>
          </a:stretch>
        </p:blipFill>
        <p:spPr>
          <a:xfrm>
            <a:off x="2389841" y="4212559"/>
            <a:ext cx="890827" cy="59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Methods:</a:t>
            </a:r>
          </a:p>
          <a:p>
            <a:pPr lvl="1"/>
            <a:r>
              <a:rPr lang="en-US" dirty="0" smtClean="0"/>
              <a:t>MATLAB</a:t>
            </a:r>
          </a:p>
          <a:p>
            <a:pPr lvl="2"/>
            <a:r>
              <a:rPr lang="en-US" dirty="0" smtClean="0"/>
              <a:t>PDE Toolbox</a:t>
            </a:r>
          </a:p>
          <a:p>
            <a:pPr lvl="2"/>
            <a:r>
              <a:rPr lang="en-US" dirty="0" smtClean="0"/>
              <a:t>Accepted </a:t>
            </a:r>
            <a:r>
              <a:rPr lang="en-US" dirty="0" err="1" smtClean="0"/>
              <a:t>BCs</a:t>
            </a:r>
            <a:endParaRPr lang="en-US" dirty="0" smtClean="0"/>
          </a:p>
          <a:p>
            <a:pPr lvl="2"/>
            <a:r>
              <a:rPr lang="en-US" dirty="0" smtClean="0"/>
              <a:t>Nice models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5" name="Picture 4" descr="mesh poi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81" y="2031694"/>
            <a:ext cx="5305919" cy="412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bers disc solution 3521 poin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080" y="1481138"/>
            <a:ext cx="774983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(Weber’s Disc)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2517648" cy="7010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3521 Points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Weber’s Disc Error</a:t>
            </a:r>
            <a:endParaRPr lang="en-US" dirty="0"/>
          </a:p>
        </p:txBody>
      </p:sp>
      <p:pic>
        <p:nvPicPr>
          <p:cNvPr id="1026" name="Picture 2" descr="C:\Users\Joe\Desktop\numerical analysis\presentation 2\abs error - 3521 poi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62518"/>
            <a:ext cx="4584192" cy="2628811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" y="4991329"/>
            <a:ext cx="4687824" cy="18010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 smtClean="0"/>
              <a:t>Max Absolute Error: 19.1605 (r=1.875,Z=0.1168)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Absolute Error: 2.1341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baseline="0" dirty="0" smtClean="0"/>
              <a:t>R2</a:t>
            </a:r>
            <a:r>
              <a:rPr lang="en-US" dirty="0" smtClean="0"/>
              <a:t> Error: 0.0740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67397" y="1417638"/>
            <a:ext cx="4804620" cy="5440362"/>
            <a:chOff x="4467397" y="1417638"/>
            <a:chExt cx="4804620" cy="5440362"/>
          </a:xfrm>
        </p:grpSpPr>
        <p:sp>
          <p:nvSpPr>
            <p:cNvPr id="4" name="Content Placeholder 1"/>
            <p:cNvSpPr txBox="1">
              <a:spLocks/>
            </p:cNvSpPr>
            <p:nvPr/>
          </p:nvSpPr>
          <p:spPr>
            <a:xfrm>
              <a:off x="5462016" y="1417638"/>
              <a:ext cx="3072384" cy="701040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219009 Points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027" name="Picture 3" descr="C:\Users\Joe\Desktop\numerical analysis\presentation 2\abserror - 219009 point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7397" y="2362517"/>
              <a:ext cx="4766481" cy="2628811"/>
            </a:xfrm>
            <a:prstGeom prst="rect">
              <a:avLst/>
            </a:prstGeom>
            <a:noFill/>
          </p:spPr>
        </p:pic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584193" y="5056949"/>
              <a:ext cx="4687824" cy="1801051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lvl="0" indent="-256032" defTabSz="91440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/>
                <a:buChar char=""/>
              </a:pPr>
              <a:r>
                <a:rPr lang="en-US" dirty="0" smtClean="0"/>
                <a:t>Max Absolute Error: 18.0554 (r=2.0978,Z=0)</a:t>
              </a:r>
            </a:p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Average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Absolute Error: 2.4254</a:t>
              </a:r>
            </a:p>
            <a:p>
              <a:pPr marL="365760" marR="0" lvl="0" indent="-256032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tabLst/>
                <a:defRPr/>
              </a:pPr>
              <a:r>
                <a:rPr lang="en-US" baseline="0" dirty="0" smtClean="0"/>
                <a:t>R2</a:t>
              </a:r>
              <a:r>
                <a:rPr lang="en-US" dirty="0" smtClean="0"/>
                <a:t> Error: 0.0093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328</TotalTime>
  <Words>346</Words>
  <Application>Microsoft Macintosh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Diffusion-Limited Evaporation Model and Analysis</vt:lpstr>
      <vt:lpstr>Problem Statement</vt:lpstr>
      <vt:lpstr>Motivation</vt:lpstr>
      <vt:lpstr>Overview</vt:lpstr>
      <vt:lpstr>Overview</vt:lpstr>
      <vt:lpstr>Methods</vt:lpstr>
      <vt:lpstr>Methods</vt:lpstr>
      <vt:lpstr>Results (Weber’s Disc)</vt:lpstr>
      <vt:lpstr>Weber’s Disc Error</vt:lpstr>
      <vt:lpstr>Change of Variables</vt:lpstr>
      <vt:lpstr>Change of Variables Solution</vt:lpstr>
      <vt:lpstr>Change of Variables Error</vt:lpstr>
      <vt:lpstr>Round Drop Solution</vt:lpstr>
      <vt:lpstr>Round Drop Solution</vt:lpstr>
      <vt:lpstr>Research Extension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Daniel Villamizar</dc:creator>
  <cp:lastModifiedBy>Daniel Villamizar</cp:lastModifiedBy>
  <cp:revision>23</cp:revision>
  <dcterms:created xsi:type="dcterms:W3CDTF">2013-05-03T15:46:51Z</dcterms:created>
  <dcterms:modified xsi:type="dcterms:W3CDTF">2013-05-03T15:51:51Z</dcterms:modified>
</cp:coreProperties>
</file>