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330601" x="-21326"/>
            <a:ext cy="2354700" cx="9149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600" lang="en">
                <a:solidFill>
                  <a:schemeClr val="accent6"/>
                </a:solidFill>
              </a:rPr>
              <a:t>Analyzing Structures and Dynamics</a:t>
            </a:r>
          </a:p>
          <a:p>
            <a:pPr rtl="0" lvl="0">
              <a:buNone/>
            </a:pPr>
            <a:r>
              <a:rPr sz="3600" lang="en">
                <a:solidFill>
                  <a:schemeClr val="accent6"/>
                </a:solidFill>
              </a:rPr>
              <a:t>of Protein/Lipid Interactions Using Voronoi Tessellation Methods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468690" x="1912"/>
            <a:ext cy="1012799" cx="9130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Valeri Alexiev, Jeanna Balreira</a:t>
            </a:r>
          </a:p>
          <a:p>
            <a:pPr rtl="0" lvl="0">
              <a:buNone/>
            </a:pPr>
            <a:r>
              <a:rPr lang="en"/>
              <a:t>and Vanessa Moreno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5631800" x="-56876"/>
            <a:ext cy="726900" cx="9220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1800" lang="en">
                <a:solidFill>
                  <a:schemeClr val="dk2"/>
                </a:solidFill>
              </a:rPr>
              <a:t>Numerical Analysis 3351 </a:t>
            </a:r>
          </a:p>
          <a:p>
            <a:pPr algn="ctr">
              <a:buNone/>
            </a:pPr>
            <a:r>
              <a:rPr sz="1800" lang="en">
                <a:solidFill>
                  <a:schemeClr val="dk2"/>
                </a:solidFill>
              </a:rPr>
              <a:t>FINAL PRESENTATION  -  MAY 3, 2013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Methods- </a:t>
            </a:r>
          </a:p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VORO++ Script to Attach Weights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1473475" x="496687"/>
            <a:ext cy="902399" cx="8484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Using Python and the VORO++ library, we created a new PDB file with the weights of each molecule attached.</a:t>
            </a:r>
          </a:p>
        </p:txBody>
      </p:sp>
      <p:sp>
        <p:nvSpPr>
          <p:cNvPr id="94" name="Shape 94"/>
          <p:cNvSpPr/>
          <p:nvPr/>
        </p:nvSpPr>
        <p:spPr>
          <a:xfrm>
            <a:off y="2462106" x="4629150"/>
            <a:ext cy="3848100" cx="4057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/>
          <p:nvPr/>
        </p:nvSpPr>
        <p:spPr>
          <a:xfrm>
            <a:off y="2466869" x="274525"/>
            <a:ext cy="3838575" cx="3733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96" name="Shape 96"/>
          <p:cNvCxnSpPr/>
          <p:nvPr/>
        </p:nvCxnSpPr>
        <p:spPr>
          <a:xfrm>
            <a:off y="4169306" x="3932125"/>
            <a:ext cy="0" cx="786300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Results- VMD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600200" x="152400"/>
            <a:ext cy="4967700" cx="7959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b="1" lang="en">
                <a:solidFill>
                  <a:srgbClr val="000000"/>
                </a:solidFill>
              </a:rPr>
              <a:t>VMD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a computer visualization program for large biomolecular systems using 3D graphics and built in scripting. 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Upload the results of weighted VT from Voro ++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Show lipid shells and interfacial water molecules</a:t>
            </a:r>
          </a:p>
          <a:p>
            <a:pPr rtl="0" lvl="0" indent="-419100" marL="457200">
              <a:spcBef>
                <a:spcPts val="480"/>
              </a:spcBef>
              <a:buClr>
                <a:srgbClr val="000000"/>
              </a:buClr>
              <a:buSzPct val="208333"/>
              <a:buFont typeface="Arial"/>
              <a:buChar char="•"/>
            </a:pPr>
            <a:r>
              <a:rPr b="1" sz="2400" lang="en">
                <a:solidFill>
                  <a:srgbClr val="000000"/>
                </a:solidFill>
              </a:rPr>
              <a:t>Method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Upload the C2_29 protein onto VMD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Upload the files POPCHOLSOL_1-9, the lipid shells one by one. 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We do the same for the interfacial water molecules</a:t>
            </a:r>
          </a:p>
          <a:p>
            <a:pPr rtl="0" lvl="1" indent="-381000" marL="914400">
              <a:spcBef>
                <a:spcPts val="480"/>
              </a:spcBef>
              <a:buClr>
                <a:srgbClr val="000000"/>
              </a:buClr>
              <a:buSzPct val="109090"/>
              <a:buFont typeface="Courier New"/>
              <a:buChar char="o"/>
            </a:pPr>
            <a:r>
              <a:rPr sz="2200" lang="en">
                <a:solidFill>
                  <a:srgbClr val="000000"/>
                </a:solidFill>
              </a:rPr>
              <a:t>The 1st solvent shell is adjacent to the protein/lipid, and 2nd solvent shell is the solvent neighboring the 1st lipid shell ... etc.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Results- VMD Output</a:t>
            </a:r>
          </a:p>
        </p:txBody>
      </p:sp>
      <p:sp>
        <p:nvSpPr>
          <p:cNvPr id="108" name="Shape 108"/>
          <p:cNvSpPr/>
          <p:nvPr/>
        </p:nvSpPr>
        <p:spPr>
          <a:xfrm>
            <a:off y="1376062" x="4221355"/>
            <a:ext cy="4848988" cx="5430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y="1540112" x="-551693"/>
            <a:ext cy="4685889" cx="52159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 txBox="1"/>
          <p:nvPr/>
        </p:nvSpPr>
        <p:spPr>
          <a:xfrm>
            <a:off y="6241055" x="153050"/>
            <a:ext cy="454500" cx="4342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VMD image for the C2_29 protein and its 9 lipid shells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6336696" x="4352000"/>
            <a:ext cy="387599" cx="4763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2" name="Shape 112"/>
          <p:cNvSpPr txBox="1"/>
          <p:nvPr/>
        </p:nvSpPr>
        <p:spPr>
          <a:xfrm>
            <a:off y="6279326" x="4667650"/>
            <a:ext cy="482999" cx="4438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VMD image for the C2_29 protein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Frequency of Weights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9" name="Shape 119"/>
          <p:cNvSpPr txBox="1"/>
          <p:nvPr/>
        </p:nvSpPr>
        <p:spPr>
          <a:xfrm>
            <a:off y="800912" x="2528850"/>
            <a:ext cy="4565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POP Molecules</a:t>
            </a:r>
          </a:p>
        </p:txBody>
      </p:sp>
      <p:sp>
        <p:nvSpPr>
          <p:cNvPr id="120" name="Shape 120"/>
          <p:cNvSpPr/>
          <p:nvPr/>
        </p:nvSpPr>
        <p:spPr>
          <a:xfrm>
            <a:off y="1328755" x="319475"/>
            <a:ext cy="5335281" cx="85476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165915"/>
            <a:ext cy="701399" cx="869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Results - Means and Atom Distribution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900062" x="3058606"/>
            <a:ext cy="558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POP Molecules</a:t>
            </a:r>
          </a:p>
        </p:txBody>
      </p:sp>
      <p:sp>
        <p:nvSpPr>
          <p:cNvPr id="127" name="Shape 127"/>
          <p:cNvSpPr/>
          <p:nvPr/>
        </p:nvSpPr>
        <p:spPr>
          <a:xfrm>
            <a:off y="1352550" x="2252019"/>
            <a:ext cy="2752725" cx="4613174"/>
          </a:xfrm>
          <a:prstGeom prst="rect">
            <a:avLst/>
          </a:prstGeom>
        </p:spPr>
      </p:sp>
      <p:sp>
        <p:nvSpPr>
          <p:cNvPr id="128" name="Shape 128"/>
          <p:cNvSpPr/>
          <p:nvPr/>
        </p:nvSpPr>
        <p:spPr>
          <a:xfrm>
            <a:off y="4041950" x="2229850"/>
            <a:ext cy="2752725" cx="46575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74637" x="4572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Frequency of Weights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35" name="Shape 135"/>
          <p:cNvSpPr txBox="1"/>
          <p:nvPr/>
        </p:nvSpPr>
        <p:spPr>
          <a:xfrm>
            <a:off y="800912" x="2528850"/>
            <a:ext cy="4565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CHO Molecules</a:t>
            </a:r>
          </a:p>
        </p:txBody>
      </p:sp>
      <p:sp>
        <p:nvSpPr>
          <p:cNvPr id="136" name="Shape 136"/>
          <p:cNvSpPr/>
          <p:nvPr/>
        </p:nvSpPr>
        <p:spPr>
          <a:xfrm>
            <a:off y="1333712" x="284614"/>
            <a:ext cy="5351843" cx="85747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165915"/>
            <a:ext cy="701399" cx="869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Means and Atom Distribution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900062" x="3058606"/>
            <a:ext cy="558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CHO Molecules</a:t>
            </a:r>
          </a:p>
        </p:txBody>
      </p:sp>
      <p:sp>
        <p:nvSpPr>
          <p:cNvPr id="143" name="Shape 143"/>
          <p:cNvSpPr/>
          <p:nvPr/>
        </p:nvSpPr>
        <p:spPr>
          <a:xfrm>
            <a:off y="1352550" x="2221102"/>
            <a:ext cy="2802292" cx="46638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y="4060941" x="2230967"/>
            <a:ext cy="2797059" cx="46552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Frequency of Weights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1" name="Shape 151"/>
          <p:cNvSpPr txBox="1"/>
          <p:nvPr/>
        </p:nvSpPr>
        <p:spPr>
          <a:xfrm>
            <a:off y="800912" x="2528850"/>
            <a:ext cy="4565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CHO_O6 Molecules</a:t>
            </a:r>
          </a:p>
        </p:txBody>
      </p:sp>
      <p:sp>
        <p:nvSpPr>
          <p:cNvPr id="152" name="Shape 152"/>
          <p:cNvSpPr/>
          <p:nvPr/>
        </p:nvSpPr>
        <p:spPr>
          <a:xfrm>
            <a:off y="1257512" x="406586"/>
            <a:ext cy="5467105" cx="8330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74637" x="165915"/>
            <a:ext cy="701399" cx="869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Means and Atom Distribution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836737" x="3011865"/>
            <a:ext cy="558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CHO_06 Molecules</a:t>
            </a:r>
          </a:p>
        </p:txBody>
      </p:sp>
      <p:sp>
        <p:nvSpPr>
          <p:cNvPr id="159" name="Shape 159"/>
          <p:cNvSpPr/>
          <p:nvPr/>
        </p:nvSpPr>
        <p:spPr>
          <a:xfrm>
            <a:off y="1308215" x="2265412"/>
            <a:ext cy="2771749" cx="4613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y="4079966" x="2297062"/>
            <a:ext cy="2752725" cx="45815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457200"/>
            <a:ext cy="580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Frequency of Weights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7" name="Shape 167"/>
          <p:cNvSpPr txBox="1"/>
          <p:nvPr/>
        </p:nvSpPr>
        <p:spPr>
          <a:xfrm>
            <a:off y="800912" x="2528850"/>
            <a:ext cy="4565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SOL (Solvent) Molecules</a:t>
            </a:r>
          </a:p>
        </p:txBody>
      </p:sp>
      <p:sp>
        <p:nvSpPr>
          <p:cNvPr id="168" name="Shape 168"/>
          <p:cNvSpPr/>
          <p:nvPr/>
        </p:nvSpPr>
        <p:spPr>
          <a:xfrm>
            <a:off y="1420510" x="182977"/>
            <a:ext cy="5219649" cx="87780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Outline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Motivation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Project Overview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Methods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Results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Further Research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References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74637" x="165915"/>
            <a:ext cy="701399" cx="869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Means and Atom Distribution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y="836737" x="3011865"/>
            <a:ext cy="558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2400" lang="en"/>
              <a:t>SOL Molecules</a:t>
            </a:r>
          </a:p>
        </p:txBody>
      </p:sp>
      <p:sp>
        <p:nvSpPr>
          <p:cNvPr id="175" name="Shape 175"/>
          <p:cNvSpPr/>
          <p:nvPr/>
        </p:nvSpPr>
        <p:spPr>
          <a:xfrm>
            <a:off y="1394737" x="2297062"/>
            <a:ext cy="2752725" cx="4581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6" name="Shape 176"/>
          <p:cNvSpPr/>
          <p:nvPr/>
        </p:nvSpPr>
        <p:spPr>
          <a:xfrm>
            <a:off y="4053600" x="2297062"/>
            <a:ext cy="2752725" cx="45815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909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Results - Voroprot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333507" x="457200"/>
            <a:ext cy="5234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b="1" lang="en"/>
              <a:t>Voroprot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 software tool used for constructing and visualizing Voronoi diagrams.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be used to find cavities and pockets in proteins. 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we use Voroprot to find void spaces?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"Find buried balls" procedure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Investigated the meaning of the parameters of the search.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Minimal buried ball radius should be set to 0 as we want to detect even the smaller void spaces.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Rolling probe radius determines the size of the probe that explores the cavities.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679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Results - Voroprot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900487" x="457200"/>
            <a:ext cy="1289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The cavities are not equivalent to void spaces generally, but with the right parameters it should be possible to detect voids.</a:t>
            </a:r>
          </a:p>
        </p:txBody>
      </p:sp>
      <p:sp>
        <p:nvSpPr>
          <p:cNvPr id="189" name="Shape 189"/>
          <p:cNvSpPr/>
          <p:nvPr/>
        </p:nvSpPr>
        <p:spPr>
          <a:xfrm>
            <a:off y="2322584" x="152400"/>
            <a:ext cy="2640529" cx="47268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0" name="Shape 190"/>
          <p:cNvSpPr/>
          <p:nvPr/>
        </p:nvSpPr>
        <p:spPr>
          <a:xfrm>
            <a:off y="4071802" x="4439650"/>
            <a:ext cy="2776735" cx="4519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Further Research -  </a:t>
            </a:r>
          </a:p>
          <a:p>
            <a:pPr rtl="0" lvl="0">
              <a:buNone/>
            </a:pPr>
            <a:r>
              <a:rPr sz="2400" lang="en">
                <a:solidFill>
                  <a:schemeClr val="accent6"/>
                </a:solidFill>
              </a:rPr>
              <a:t>Use weighted PDB for visual analysis</a:t>
            </a:r>
          </a:p>
        </p:txBody>
      </p:sp>
      <p:sp>
        <p:nvSpPr>
          <p:cNvPr id="196" name="Shape 196"/>
          <p:cNvSpPr/>
          <p:nvPr/>
        </p:nvSpPr>
        <p:spPr>
          <a:xfrm>
            <a:off y="1570037" x="2629350"/>
            <a:ext cy="5143500" cx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7" name="Shape 197"/>
          <p:cNvSpPr txBox="1"/>
          <p:nvPr/>
        </p:nvSpPr>
        <p:spPr>
          <a:xfrm>
            <a:off y="1985200" x="457200"/>
            <a:ext cy="1701900" cx="2669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How can we visually analyze the nearest neighbor weights in the shells around the protein?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/>
        </p:nvSpPr>
        <p:spPr>
          <a:xfrm>
            <a:off y="1485412" x="2575100"/>
            <a:ext cy="5143500" cx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3" name="Shape 2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Further Research -  </a:t>
            </a:r>
          </a:p>
          <a:p>
            <a:pPr rtl="0" lvl="0">
              <a:buNone/>
            </a:pPr>
            <a:r>
              <a:rPr sz="2400" lang="en">
                <a:solidFill>
                  <a:schemeClr val="accent6"/>
                </a:solidFill>
              </a:rPr>
              <a:t>Use weighted PDB for visual analysis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y="1985200" x="457200"/>
            <a:ext cy="1701900" cx="2669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How can we visually analyze the nearest neighbor weights in the shells around the protein?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Further Research -  </a:t>
            </a:r>
          </a:p>
          <a:p>
            <a:pPr rtl="0" lvl="0">
              <a:buNone/>
            </a:pPr>
            <a:r>
              <a:rPr sz="2400" lang="en">
                <a:solidFill>
                  <a:schemeClr val="accent6"/>
                </a:solidFill>
              </a:rPr>
              <a:t>Use weighted PDB for computational analysis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y="1632800" x="496687"/>
            <a:ext cy="725999" cx="8484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How can we computationally analyze the nearest neighbor weights in the shells around the protein?</a:t>
            </a:r>
          </a:p>
        </p:txBody>
      </p:sp>
      <p:sp>
        <p:nvSpPr>
          <p:cNvPr id="211" name="Shape 211"/>
          <p:cNvSpPr/>
          <p:nvPr/>
        </p:nvSpPr>
        <p:spPr>
          <a:xfrm>
            <a:off y="2507900" x="237850"/>
            <a:ext cy="3848100" cx="4057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212" name="Shape 212"/>
          <p:cNvCxnSpPr/>
          <p:nvPr/>
        </p:nvCxnSpPr>
        <p:spPr>
          <a:xfrm>
            <a:off y="3063050" x="4295500"/>
            <a:ext cy="0" cx="786300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13" name="Shape 213"/>
          <p:cNvSpPr txBox="1"/>
          <p:nvPr/>
        </p:nvSpPr>
        <p:spPr>
          <a:xfrm>
            <a:off y="2642900" x="5312925"/>
            <a:ext cy="1260599" cx="3306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4800" lang="en">
                <a:solidFill>
                  <a:srgbClr val="3C78D8"/>
                </a:solidFill>
              </a:rPr>
              <a:t>'</a:t>
            </a:r>
            <a:r>
              <a:rPr b="1" sz="4800" lang="en">
                <a:solidFill>
                  <a:srgbClr val="3C78D8"/>
                </a:solidFill>
              </a:rPr>
              <a:t>r</a:t>
            </a:r>
            <a:r>
              <a:rPr sz="4800" lang="en">
                <a:solidFill>
                  <a:srgbClr val="3C78D8"/>
                </a:solidFill>
              </a:rPr>
              <a:t>'</a:t>
            </a:r>
            <a:r>
              <a:rPr sz="4800" lang="en">
                <a:solidFill>
                  <a:srgbClr val="0B5394"/>
                </a:solidFill>
              </a:rPr>
              <a:t> </a:t>
            </a:r>
            <a:r>
              <a:rPr sz="3600" lang="en">
                <a:solidFill>
                  <a:srgbClr val="0B5394"/>
                </a:solidFill>
              </a:rPr>
              <a:t>code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y="3613625" x="6383650"/>
            <a:ext cy="867299" cx="0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15" name="Shape 215"/>
          <p:cNvSpPr txBox="1"/>
          <p:nvPr/>
        </p:nvSpPr>
        <p:spPr>
          <a:xfrm>
            <a:off y="4679200" x="4513300"/>
            <a:ext cy="2094000" cx="3740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">
                <a:solidFill>
                  <a:srgbClr val="3C78D8"/>
                </a:solidFill>
              </a:rPr>
              <a:t>analyze weight frequencies, averages and standard deviations of the 9 shells and their nearest neighbors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Further Research -  </a:t>
            </a:r>
          </a:p>
          <a:p>
            <a:pPr rtl="0" lvl="0">
              <a:buNone/>
            </a:pPr>
            <a:r>
              <a:rPr sz="2400" lang="en">
                <a:solidFill>
                  <a:schemeClr val="accent6"/>
                </a:solidFill>
              </a:rPr>
              <a:t>Use VORO++ to compute radical (power) containers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1632800" x="496687"/>
            <a:ext cy="725999" cx="8484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How can we analyze the volume of a container, constructed using VORO++'s power tessellation method?</a:t>
            </a:r>
          </a:p>
        </p:txBody>
      </p:sp>
      <p:sp>
        <p:nvSpPr>
          <p:cNvPr id="222" name="Shape 222"/>
          <p:cNvSpPr/>
          <p:nvPr/>
        </p:nvSpPr>
        <p:spPr>
          <a:xfrm>
            <a:off y="2507900" x="85450"/>
            <a:ext cy="2937884" cx="30957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223" name="Shape 223"/>
          <p:cNvCxnSpPr/>
          <p:nvPr/>
        </p:nvCxnSpPr>
        <p:spPr>
          <a:xfrm>
            <a:off y="3767825" x="3080850"/>
            <a:ext cy="0" cx="635999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4" name="Shape 224"/>
          <p:cNvSpPr txBox="1"/>
          <p:nvPr/>
        </p:nvSpPr>
        <p:spPr>
          <a:xfrm>
            <a:off y="3321100" x="3564450"/>
            <a:ext cy="1260599" cx="1714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">
                <a:solidFill>
                  <a:srgbClr val="3C78D8"/>
                </a:solidFill>
              </a:rPr>
              <a:t>VORO++ library's </a:t>
            </a:r>
            <a:r>
              <a:rPr b="1" sz="2400" lang="en">
                <a:solidFill>
                  <a:srgbClr val="3C78D8"/>
                </a:solidFill>
              </a:rPr>
              <a:t>radical.cc</a:t>
            </a:r>
          </a:p>
        </p:txBody>
      </p:sp>
      <p:sp>
        <p:nvSpPr>
          <p:cNvPr id="225" name="Shape 225"/>
          <p:cNvSpPr/>
          <p:nvPr/>
        </p:nvSpPr>
        <p:spPr>
          <a:xfrm>
            <a:off y="2507900" x="5887569"/>
            <a:ext cy="3932010" cx="27992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226" name="Shape 226"/>
          <p:cNvCxnSpPr/>
          <p:nvPr/>
        </p:nvCxnSpPr>
        <p:spPr>
          <a:xfrm>
            <a:off y="3767825" x="5175369"/>
            <a:ext cy="0" cx="635999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27" name="Shape 227"/>
          <p:cNvSpPr txBox="1"/>
          <p:nvPr/>
        </p:nvSpPr>
        <p:spPr>
          <a:xfrm>
            <a:off y="4834950" x="267995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8" name="Shape 228"/>
          <p:cNvSpPr txBox="1"/>
          <p:nvPr/>
        </p:nvSpPr>
        <p:spPr>
          <a:xfrm>
            <a:off y="5742160" x="5245844"/>
            <a:ext cy="1131600" cx="1890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number of blocks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x = 5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y = 5</a:t>
            </a:r>
          </a:p>
          <a:p>
            <a:pPr rtl="0" lvl="0">
              <a:buNone/>
            </a:pPr>
            <a:r>
              <a:rPr b="1" sz="1200" lang="en"/>
              <a:t>z = 5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5742160" x="4097850"/>
            <a:ext cy="995999" cx="1334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sub-section: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x: 1 to 10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y: 1 to 10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b="1" sz="1200" lang="en"/>
              <a:t>z: 1 to 15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Further Research -  </a:t>
            </a:r>
          </a:p>
          <a:p>
            <a:pPr rtl="0" lvl="0">
              <a:buNone/>
            </a:pPr>
            <a:r>
              <a:rPr sz="2400" lang="en">
                <a:solidFill>
                  <a:schemeClr val="accent6"/>
                </a:solidFill>
              </a:rPr>
              <a:t>Use Voroprot to find void spaces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1722625" x="487525"/>
            <a:ext cy="4647899" cx="8255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36" name="Shape 236"/>
          <p:cNvSpPr txBox="1"/>
          <p:nvPr/>
        </p:nvSpPr>
        <p:spPr>
          <a:xfrm>
            <a:off y="1417637" x="528838"/>
            <a:ext cy="2499599" cx="7907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Use domain-specific knowledge to find the best value for the rolling probe radius.</a:t>
            </a:r>
          </a:p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sz="2400" lang="en">
                <a:solidFill>
                  <a:schemeClr val="dk1"/>
                </a:solidFill>
              </a:rPr>
              <a:t>Investigate how including solvent molecules in the pdb file changes how Voroprot detects cavities.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y="263221" x="8852"/>
            <a:ext cy="6534899" cx="448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lnSpc>
                <a:spcPct val="115000"/>
              </a:lnSpc>
              <a:spcBef>
                <a:spcPts val="700"/>
              </a:spcBef>
              <a:buNone/>
            </a:pPr>
            <a:r>
              <a:rPr b="1" sz="3600" lang="en">
                <a:solidFill>
                  <a:schemeClr val="accent6"/>
                </a:solidFill>
              </a:rPr>
              <a:t>   Motivation</a:t>
            </a:r>
          </a:p>
          <a:p>
            <a:pPr rtl="0" lvl="0" indent="-374650" marL="45720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300" lang="en">
                <a:solidFill>
                  <a:srgbClr val="000000"/>
                </a:solidFill>
              </a:rPr>
              <a:t>The misfolding of proteins and their aggregations has been linked to cause diseases.</a:t>
            </a:r>
          </a:p>
          <a:p>
            <a:pPr rtl="0" lvl="0" indent="-374650" marL="45720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300" lang="en">
                <a:solidFill>
                  <a:srgbClr val="000000"/>
                </a:solidFill>
              </a:rPr>
              <a:t>The surface area, volume, and voids of molecules help characterize the protein misfolding and aggregation on cell membranes.</a:t>
            </a:r>
          </a:p>
          <a:p>
            <a:pPr rtl="0" lvl="0" indent="-374650" marL="45720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300" lang="en">
                <a:solidFill>
                  <a:srgbClr val="000000"/>
                </a:solidFill>
              </a:rPr>
              <a:t>Conformal annular lipids surround a protein, this leads to miscalculations for these parameters using traditional methods</a:t>
            </a:r>
          </a:p>
          <a:p>
            <a:r>
              <a:t/>
            </a:r>
          </a:p>
        </p:txBody>
      </p:sp>
      <p:sp>
        <p:nvSpPr>
          <p:cNvPr id="37" name="Shape 37"/>
          <p:cNvSpPr/>
          <p:nvPr/>
        </p:nvSpPr>
        <p:spPr>
          <a:xfrm>
            <a:off y="300912" x="4673541"/>
            <a:ext cy="6070990" cx="4288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>
                <a:solidFill>
                  <a:schemeClr val="accent6"/>
                </a:solidFill>
              </a:rPr>
              <a:t>Project Overview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600200" x="457200"/>
            <a:ext cy="4967700" cx="7884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chemeClr val="accent1"/>
                </a:solidFill>
              </a:rPr>
              <a:t>In order to better understand why some protein misfolding form harmful plaques...</a:t>
            </a:r>
          </a:p>
          <a:p>
            <a:r>
              <a:t/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1"/>
                </a:solidFill>
              </a:rPr>
              <a:t>Develop</a:t>
            </a:r>
            <a:r>
              <a:rPr sz="2000" lang="en">
                <a:solidFill>
                  <a:srgbClr val="000000"/>
                </a:solidFill>
              </a:rPr>
              <a:t> </a:t>
            </a:r>
            <a:r>
              <a:rPr b="1" sz="2000" lang="en">
                <a:solidFill>
                  <a:srgbClr val="000000"/>
                </a:solidFill>
              </a:rPr>
              <a:t>Voronoi tessellation methods</a:t>
            </a:r>
            <a:r>
              <a:rPr sz="2000" lang="en">
                <a:solidFill>
                  <a:srgbClr val="000000"/>
                </a:solidFill>
              </a:rPr>
              <a:t> to calculate surface area and the volume of different functional groups of lipid and protein molecules.</a:t>
            </a:r>
          </a:p>
          <a:p>
            <a:r>
              <a:t/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1"/>
                </a:solidFill>
              </a:rPr>
              <a:t>Determine </a:t>
            </a:r>
            <a:r>
              <a:rPr sz="2000" lang="en">
                <a:solidFill>
                  <a:srgbClr val="000000"/>
                </a:solidFill>
              </a:rPr>
              <a:t>if and how </a:t>
            </a:r>
            <a:r>
              <a:rPr b="1" sz="2000" lang="en">
                <a:solidFill>
                  <a:srgbClr val="000000"/>
                </a:solidFill>
              </a:rPr>
              <a:t>void spaces can be calculated</a:t>
            </a:r>
            <a:r>
              <a:rPr sz="2000" lang="en">
                <a:solidFill>
                  <a:srgbClr val="000000"/>
                </a:solidFill>
              </a:rPr>
              <a:t> in these lipid and protein groups.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Methods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To understand the VT methods used in Voro++ and Voroprot, we:</a:t>
            </a:r>
          </a:p>
          <a:p>
            <a:pPr rtl="0" lvl="0" indent="-298450" marL="45720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Created our own VT in Matlab</a:t>
            </a:r>
          </a:p>
          <a:p>
            <a:pPr rtl="0" lvl="0" indent="-298450" marL="45720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Given:</a:t>
            </a:r>
          </a:p>
          <a:p>
            <a:pPr rtl="0" lvl="1" indent="-298450" marL="914400">
              <a:buClr>
                <a:srgbClr val="000000"/>
              </a:buClr>
              <a:buSzPct val="45833"/>
              <a:buFont typeface="Courier New"/>
              <a:buChar char="o"/>
            </a:pPr>
            <a:r>
              <a:rPr sz="2400" lang="en">
                <a:solidFill>
                  <a:srgbClr val="000000"/>
                </a:solidFill>
              </a:rPr>
              <a:t>A 2D plane setting</a:t>
            </a:r>
          </a:p>
          <a:p>
            <a:pPr rtl="0" lvl="1" indent="-298450" marL="914400">
              <a:buClr>
                <a:srgbClr val="000000"/>
              </a:buClr>
              <a:buSzPct val="36666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Generator 1</a:t>
            </a:r>
          </a:p>
          <a:p>
            <a:pPr rtl="0" lvl="2" indent="-298450" marL="1371600">
              <a:buClr>
                <a:srgbClr val="000000"/>
              </a:buClr>
              <a:buSzPct val="45833"/>
              <a:buFont typeface="Wingdings"/>
              <a:buChar char="§"/>
            </a:pPr>
            <a:r>
              <a:rPr sz="2400" lang="en">
                <a:solidFill>
                  <a:srgbClr val="000000"/>
                </a:solidFill>
              </a:rPr>
              <a:t>x1=(.25, .25)</a:t>
            </a:r>
            <a:r>
              <a:rPr lang="en">
                <a:solidFill>
                  <a:srgbClr val="000000"/>
                </a:solidFill>
              </a:rPr>
              <a:t> ; w1= .25</a:t>
            </a:r>
          </a:p>
          <a:p>
            <a:pPr rtl="0" lvl="1" indent="-298450" marL="914400">
              <a:buClr>
                <a:srgbClr val="000000"/>
              </a:buClr>
              <a:buSzPct val="36666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Generator 2</a:t>
            </a:r>
          </a:p>
          <a:p>
            <a:pPr rtl="0" lvl="2" indent="-298450" marL="1371600">
              <a:buClr>
                <a:srgbClr val="000000"/>
              </a:buClr>
              <a:buSzPct val="45833"/>
              <a:buFont typeface="Wingdings"/>
              <a:buChar char="§"/>
            </a:pPr>
            <a:r>
              <a:rPr sz="2400" lang="en">
                <a:solidFill>
                  <a:srgbClr val="000000"/>
                </a:solidFill>
              </a:rPr>
              <a:t>x2=(.75, .75)</a:t>
            </a:r>
            <a:r>
              <a:rPr lang="en">
                <a:solidFill>
                  <a:srgbClr val="000000"/>
                </a:solidFill>
              </a:rPr>
              <a:t> ; w2=.50</a:t>
            </a:r>
          </a:p>
          <a:p>
            <a:pPr rtl="0" lvl="0" indent="-298450" marL="45720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Calculated the Power VT (Voro++) and Additively Weighted VT (Voroprot).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Methods - 2 generators</a:t>
            </a:r>
          </a:p>
        </p:txBody>
      </p:sp>
      <p:sp>
        <p:nvSpPr>
          <p:cNvPr id="55" name="Shape 55"/>
          <p:cNvSpPr/>
          <p:nvPr/>
        </p:nvSpPr>
        <p:spPr>
          <a:xfrm>
            <a:off y="1609123" x="228600"/>
            <a:ext cy="3984439" cx="41346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y="1635258" x="4591810"/>
            <a:ext cy="3958303" cx="4342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7" name="Shape 57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8" name="Shape 58"/>
          <p:cNvSpPr txBox="1"/>
          <p:nvPr/>
        </p:nvSpPr>
        <p:spPr>
          <a:xfrm>
            <a:off y="5661425" x="228600"/>
            <a:ext cy="8564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Power VT for the two generators using our Matlab script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5702050" x="4612332"/>
            <a:ext cy="778800" cx="4342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Weighted VT for the two generators using our Matlab script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-3016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Methods - 'N' generators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5963475" x="319475"/>
            <a:ext cy="489899" cx="395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" name="Shape 66"/>
          <p:cNvSpPr txBox="1"/>
          <p:nvPr/>
        </p:nvSpPr>
        <p:spPr>
          <a:xfrm>
            <a:off y="5661425" x="228600"/>
            <a:ext cy="856499" cx="408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en"/>
              <a:t>Power VT for 'N=5' generators using our Matlab script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5702050" x="4612332"/>
            <a:ext cy="778800" cx="4342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en"/>
              <a:t>Weighted VT for 'N=5' generators using our Matlab script </a:t>
            </a:r>
          </a:p>
        </p:txBody>
      </p:sp>
      <p:sp>
        <p:nvSpPr>
          <p:cNvPr id="68" name="Shape 68"/>
          <p:cNvSpPr/>
          <p:nvPr/>
        </p:nvSpPr>
        <p:spPr>
          <a:xfrm>
            <a:off y="2216653" x="319891"/>
            <a:ext cy="3232604" cx="39890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9" name="Shape 69"/>
          <p:cNvSpPr/>
          <p:nvPr/>
        </p:nvSpPr>
        <p:spPr>
          <a:xfrm>
            <a:off y="2231917" x="4697772"/>
            <a:ext cy="3202076" cx="398902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0" name="Shape 70"/>
          <p:cNvSpPr txBox="1"/>
          <p:nvPr/>
        </p:nvSpPr>
        <p:spPr>
          <a:xfrm>
            <a:off y="1278600" x="474625"/>
            <a:ext cy="707099" cx="8398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Points Used: [ (.15, .15), .25 ; (.35,.35),.5; (.5,.5), .3; (1.15,1.15, ), .5; (2.75,2.25) ,.25]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Methods-</a:t>
            </a:r>
          </a:p>
          <a:p>
            <a:pPr>
              <a:buNone/>
            </a:pPr>
            <a:r>
              <a:rPr lang="en">
                <a:solidFill>
                  <a:schemeClr val="accent6"/>
                </a:solidFill>
              </a:rPr>
              <a:t>Checking Accuracy of Algorithms</a:t>
            </a:r>
          </a:p>
        </p:txBody>
      </p:sp>
      <p:sp>
        <p:nvSpPr>
          <p:cNvPr id="76" name="Shape 76"/>
          <p:cNvSpPr/>
          <p:nvPr/>
        </p:nvSpPr>
        <p:spPr>
          <a:xfrm>
            <a:off y="2089576" x="4582353"/>
            <a:ext cy="3982629" cx="43609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 txBox="1"/>
          <p:nvPr/>
        </p:nvSpPr>
        <p:spPr>
          <a:xfrm>
            <a:off y="2089576" x="255399"/>
            <a:ext cy="4198500" cx="405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200" lang="en"/>
              <a:t>Modified our Matlab code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Changed the Power/Additively Weighted distance to Euclidian distance 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Assigned weight of .25 to all of our points. 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Points Used: </a:t>
            </a:r>
          </a:p>
          <a:p>
            <a:pPr rtl="0" lvl="1" indent="-368300" marL="914400">
              <a:buClr>
                <a:srgbClr val="000000"/>
              </a:buClr>
              <a:buSzPct val="122222"/>
              <a:buFont typeface="Courier New"/>
              <a:buChar char="o"/>
            </a:pPr>
            <a:r>
              <a:rPr sz="1800" lang="en"/>
              <a:t>(.25,.25), (.50,.50), (1.75,.75) (1.5,1.5), (2.75,2.5).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1984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Methods- </a:t>
            </a:r>
          </a:p>
          <a:p>
            <a:pPr rtl="0" lvl="0">
              <a:buNone/>
            </a:pPr>
            <a:r>
              <a:rPr lang="en">
                <a:solidFill>
                  <a:schemeClr val="accent6"/>
                </a:solidFill>
              </a:rPr>
              <a:t>Checking Accuracy of Algorithms</a:t>
            </a:r>
          </a:p>
        </p:txBody>
      </p:sp>
      <p:sp>
        <p:nvSpPr>
          <p:cNvPr id="83" name="Shape 83"/>
          <p:cNvSpPr/>
          <p:nvPr/>
        </p:nvSpPr>
        <p:spPr>
          <a:xfrm>
            <a:off y="2371633" x="4531250"/>
            <a:ext cy="3949683" cx="44437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4" name="Shape 84"/>
          <p:cNvSpPr/>
          <p:nvPr/>
        </p:nvSpPr>
        <p:spPr>
          <a:xfrm>
            <a:off y="2348875" x="244298"/>
            <a:ext cy="3990296" cx="39680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 txBox="1"/>
          <p:nvPr/>
        </p:nvSpPr>
        <p:spPr>
          <a:xfrm>
            <a:off y="1321075" x="320498"/>
            <a:ext cy="1180200" cx="8660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Using Matlab's "voronoi" command, we plotted the points' exact Euclidean VT.</a:t>
            </a:r>
          </a:p>
          <a:p>
            <a:pPr>
              <a:buNone/>
            </a:pPr>
            <a:r>
              <a:rPr sz="2200" lang="en"/>
              <a:t>We can then check our plot with Matlab's "voronoi" plot.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6351376" x="272603"/>
            <a:ext cy="401700" cx="3969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300" lang="en"/>
              <a:t>Image for Matlab's Voronoi command on points (.25,.25), (.50,.50), (1.75,.75) (1.5,1.5), (2.75,2.5).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6365421" x="4557643"/>
            <a:ext cy="416099" cx="4423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300" lang="en"/>
              <a:t>Both plots on top of each other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